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6" r:id="rId4"/>
    <p:sldId id="258" r:id="rId5"/>
    <p:sldId id="264" r:id="rId6"/>
    <p:sldId id="259" r:id="rId7"/>
    <p:sldId id="260" r:id="rId8"/>
    <p:sldId id="262" r:id="rId9"/>
    <p:sldId id="263"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FFCC"/>
    <a:srgbClr val="FF3399"/>
    <a:srgbClr val="CCFFFF"/>
    <a:srgbClr val="B9F19D"/>
    <a:srgbClr val="FFF2CC"/>
    <a:srgbClr val="45E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70" d="100"/>
          <a:sy n="70"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96DD9-DDF9-44E7-A0E4-FF8988BCEA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E095DAA-24B4-41BD-BEDB-EDA1A41C9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E9417587-889E-48B1-9034-8B5BE8331B37}"/>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5" name="Footer Placeholder 4">
            <a:extLst>
              <a:ext uri="{FF2B5EF4-FFF2-40B4-BE49-F238E27FC236}">
                <a16:creationId xmlns:a16="http://schemas.microsoft.com/office/drawing/2014/main" xmlns="" id="{BC145919-721A-4626-9444-E37337EAE5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690A038-A2B2-4600-8480-AE45D7516A43}"/>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287891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00BA7-825F-4A23-A04A-4139F1E1E68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C8B1352-60A3-42D8-979C-FC073D09F2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C1EFDF-7978-4ED2-9B8E-E0796324C4D5}"/>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5" name="Footer Placeholder 4">
            <a:extLst>
              <a:ext uri="{FF2B5EF4-FFF2-40B4-BE49-F238E27FC236}">
                <a16:creationId xmlns:a16="http://schemas.microsoft.com/office/drawing/2014/main" xmlns="" id="{35DA4F40-83E2-42F7-A969-B2A9329DEA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0F0B17C-5C76-4005-A90A-BAACE08F0C61}"/>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239285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08264B-9295-47C9-910A-B24AA9073C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132E9F-1D7E-41E0-BD50-BBD66A65A5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5C5A572-687A-41F3-85EB-D1CC5EF0BC26}"/>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5" name="Footer Placeholder 4">
            <a:extLst>
              <a:ext uri="{FF2B5EF4-FFF2-40B4-BE49-F238E27FC236}">
                <a16:creationId xmlns:a16="http://schemas.microsoft.com/office/drawing/2014/main" xmlns="" id="{A59870B6-4085-432E-A1E6-59022EEE0B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BA2EF90-8F0C-46CA-B482-01BF6C005A12}"/>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61454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F6F55-6A93-4A23-ADB8-8B25B13DEB0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69C102D-472A-4B0C-84F8-CF3F01ACF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8B010D0-A9F3-4097-BED9-BF87B21F0FFD}"/>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5" name="Footer Placeholder 4">
            <a:extLst>
              <a:ext uri="{FF2B5EF4-FFF2-40B4-BE49-F238E27FC236}">
                <a16:creationId xmlns:a16="http://schemas.microsoft.com/office/drawing/2014/main" xmlns="" id="{7E6D2F51-C6FC-4B96-A31F-E1C865D954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13BA879-BCA7-43D0-896D-F938506E35DC}"/>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299851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6E11E-BE58-4841-BB6E-F057F64D58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39B1CB8-EFD7-4FC7-B31F-B46C2551A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39D14-ED22-440F-AB23-16AC45076ED4}"/>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5" name="Footer Placeholder 4">
            <a:extLst>
              <a:ext uri="{FF2B5EF4-FFF2-40B4-BE49-F238E27FC236}">
                <a16:creationId xmlns:a16="http://schemas.microsoft.com/office/drawing/2014/main" xmlns="" id="{D52CC833-6E20-4840-8185-18B8011D77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ABEAB08-BCED-493C-BA57-3C5D7DF0F6DC}"/>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403497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E8B73-A5A0-4C54-AD08-C61FCCAB605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155AFCB-38BB-4A5E-9457-31DA8A2BA3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02416FDB-CDC3-4761-836E-77506397C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B2D18838-CEA4-4ADC-9EAE-EEF89422EFE4}"/>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6" name="Footer Placeholder 5">
            <a:extLst>
              <a:ext uri="{FF2B5EF4-FFF2-40B4-BE49-F238E27FC236}">
                <a16:creationId xmlns:a16="http://schemas.microsoft.com/office/drawing/2014/main" xmlns="" id="{54575E5F-EC1E-41E8-BF8D-01F0CCBCBF3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7A8C558-EBE9-4EE1-982C-3E6B2DFBB0FB}"/>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206611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6B3AE-4CBA-4D9C-8A0C-346BD03C188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EF7116E-F68B-4688-960E-A980D2141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473A08-4B5C-4526-BA14-34C3798D1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5BA0C737-A48D-4BFD-899E-03C65173E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160C3E-ECCC-4655-BA17-C70AF3AB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9A1BDBF-B40F-4FC6-AD4B-B646A5F9C8E5}"/>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8" name="Footer Placeholder 7">
            <a:extLst>
              <a:ext uri="{FF2B5EF4-FFF2-40B4-BE49-F238E27FC236}">
                <a16:creationId xmlns:a16="http://schemas.microsoft.com/office/drawing/2014/main" xmlns="" id="{D3D6C139-6F82-4BE8-837A-64BBCBCDD50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5FAF6EB7-7ACD-443A-9481-1211EB2134CB}"/>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212025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77AEA-D37C-4EC8-B261-070A84BB57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15BBE63-2662-4FE2-966D-69707E6E2562}"/>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4" name="Footer Placeholder 3">
            <a:extLst>
              <a:ext uri="{FF2B5EF4-FFF2-40B4-BE49-F238E27FC236}">
                <a16:creationId xmlns:a16="http://schemas.microsoft.com/office/drawing/2014/main" xmlns="" id="{A20099AD-24F0-491D-B475-608EC42A790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F035A46D-37F8-4658-BD15-3E0BBD723673}"/>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349057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664FA8-2177-4BDE-8CB6-F593989CA324}"/>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3" name="Footer Placeholder 2">
            <a:extLst>
              <a:ext uri="{FF2B5EF4-FFF2-40B4-BE49-F238E27FC236}">
                <a16:creationId xmlns:a16="http://schemas.microsoft.com/office/drawing/2014/main" xmlns="" id="{E2D02681-CBDC-44BB-92F4-9F691BE725A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FB097BC5-9F07-4ECB-9305-8C3814CAE42B}"/>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354976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46477-0B54-4DE2-853E-0BAB32F3D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8A4DD5A-4AB0-4D2A-859A-D9CE759D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9DA52A1-0311-4B06-AAAF-A8C84375A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E40914-4624-4503-A070-33F14A6E78E0}"/>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6" name="Footer Placeholder 5">
            <a:extLst>
              <a:ext uri="{FF2B5EF4-FFF2-40B4-BE49-F238E27FC236}">
                <a16:creationId xmlns:a16="http://schemas.microsoft.com/office/drawing/2014/main" xmlns="" id="{50BE9FDE-A85A-4BE3-9521-494CD8A70A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BBD5AF14-BE12-4C3C-AC72-31DCE8FEAE96}"/>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373525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D40381-D4E1-49E6-9C64-FDFD945C1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22C7A43-2C3C-40A7-889C-96DBC30B1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A3CF142F-76B9-46EB-890A-4E8BEFF97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27363A-31F0-463C-9047-0650113E7651}"/>
              </a:ext>
            </a:extLst>
          </p:cNvPr>
          <p:cNvSpPr>
            <a:spLocks noGrp="1"/>
          </p:cNvSpPr>
          <p:nvPr>
            <p:ph type="dt" sz="half" idx="10"/>
          </p:nvPr>
        </p:nvSpPr>
        <p:spPr/>
        <p:txBody>
          <a:bodyPr/>
          <a:lstStyle/>
          <a:p>
            <a:fld id="{0FF19EBE-E828-456C-824A-519928F5AF55}" type="datetimeFigureOut">
              <a:rPr lang="vi-VN" smtClean="0"/>
              <a:t>19/10/2021</a:t>
            </a:fld>
            <a:endParaRPr lang="vi-VN"/>
          </a:p>
        </p:txBody>
      </p:sp>
      <p:sp>
        <p:nvSpPr>
          <p:cNvPr id="6" name="Footer Placeholder 5">
            <a:extLst>
              <a:ext uri="{FF2B5EF4-FFF2-40B4-BE49-F238E27FC236}">
                <a16:creationId xmlns:a16="http://schemas.microsoft.com/office/drawing/2014/main" xmlns="" id="{A781E991-B6E9-4F44-838F-4DC59BB516A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DB8851E-0764-4BA8-9FAF-80F75E3F4FB8}"/>
              </a:ext>
            </a:extLst>
          </p:cNvPr>
          <p:cNvSpPr>
            <a:spLocks noGrp="1"/>
          </p:cNvSpPr>
          <p:nvPr>
            <p:ph type="sldNum" sz="quarter" idx="12"/>
          </p:nvPr>
        </p:nvSpPr>
        <p:spPr/>
        <p:txBody>
          <a:bodyPr/>
          <a:lstStyle/>
          <a:p>
            <a:fld id="{A7905221-2B29-4696-899D-93B3267EF9DA}" type="slidenum">
              <a:rPr lang="vi-VN" smtClean="0"/>
              <a:t>‹#›</a:t>
            </a:fld>
            <a:endParaRPr lang="vi-VN"/>
          </a:p>
        </p:txBody>
      </p:sp>
    </p:spTree>
    <p:extLst>
      <p:ext uri="{BB962C8B-B14F-4D97-AF65-F5344CB8AC3E}">
        <p14:creationId xmlns:p14="http://schemas.microsoft.com/office/powerpoint/2010/main" val="309245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2909CA-A208-4652-915E-D05EC54AE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C3D16EA-EFBD-4461-8E80-07098E467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F32E4B9-7A85-4170-A203-C0F97AE7C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19EBE-E828-456C-824A-519928F5AF55}" type="datetimeFigureOut">
              <a:rPr lang="vi-VN" smtClean="0"/>
              <a:t>19/10/2021</a:t>
            </a:fld>
            <a:endParaRPr lang="vi-VN"/>
          </a:p>
        </p:txBody>
      </p:sp>
      <p:sp>
        <p:nvSpPr>
          <p:cNvPr id="5" name="Footer Placeholder 4">
            <a:extLst>
              <a:ext uri="{FF2B5EF4-FFF2-40B4-BE49-F238E27FC236}">
                <a16:creationId xmlns:a16="http://schemas.microsoft.com/office/drawing/2014/main" xmlns="" id="{1FD71607-61AC-4BA8-BC88-7CC84D9E2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A3D18835-03B5-47CB-852D-74A1A1DC4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05221-2B29-4696-899D-93B3267EF9DA}" type="slidenum">
              <a:rPr lang="vi-VN" smtClean="0"/>
              <a:t>‹#›</a:t>
            </a:fld>
            <a:endParaRPr lang="vi-VN"/>
          </a:p>
        </p:txBody>
      </p:sp>
    </p:spTree>
    <p:extLst>
      <p:ext uri="{BB962C8B-B14F-4D97-AF65-F5344CB8AC3E}">
        <p14:creationId xmlns:p14="http://schemas.microsoft.com/office/powerpoint/2010/main" val="125518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E9FF763-5C02-4AF6-93CB-FCF50937F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38136" cy="6858000"/>
          </a:xfrm>
          <a:prstGeom prst="rect">
            <a:avLst/>
          </a:prstGeom>
        </p:spPr>
      </p:pic>
      <p:sp>
        <p:nvSpPr>
          <p:cNvPr id="6" name="TextBox 5">
            <a:extLst>
              <a:ext uri="{FF2B5EF4-FFF2-40B4-BE49-F238E27FC236}">
                <a16:creationId xmlns:a16="http://schemas.microsoft.com/office/drawing/2014/main" xmlns="" id="{0B9E1BE6-3D8A-457A-B53E-6F48014B3F08}"/>
              </a:ext>
            </a:extLst>
          </p:cNvPr>
          <p:cNvSpPr txBox="1"/>
          <p:nvPr/>
        </p:nvSpPr>
        <p:spPr>
          <a:xfrm>
            <a:off x="829947" y="262263"/>
            <a:ext cx="10532105" cy="461665"/>
          </a:xfrm>
          <a:prstGeom prst="rect">
            <a:avLst/>
          </a:prstGeom>
          <a:noFill/>
          <a:ln>
            <a:noFill/>
          </a:ln>
        </p:spPr>
        <p:txBody>
          <a:bodyPr wrap="square">
            <a:spAutoFit/>
          </a:bodyPr>
          <a:lstStyle/>
          <a:p>
            <a:pPr algn="ctr" fontAlgn="auto">
              <a:spcBef>
                <a:spcPts val="0"/>
              </a:spcBef>
              <a:spcAft>
                <a:spcPts val="0"/>
              </a:spcAft>
              <a:defRPr/>
            </a:pPr>
            <a:r>
              <a:rPr lang="en-US" sz="2400" b="1" dirty="0">
                <a:ln w="10541" cmpd="sng">
                  <a:solidFill>
                    <a:schemeClr val="accent1">
                      <a:shade val="88000"/>
                      <a:satMod val="110000"/>
                    </a:schemeClr>
                  </a:solidFill>
                  <a:prstDash val="solid"/>
                </a:ln>
                <a:solidFill>
                  <a:schemeClr val="accent5">
                    <a:lumMod val="75000"/>
                  </a:schemeClr>
                </a:solidFill>
                <a:latin typeface="Times New Roman" pitchFamily="18" charset="0"/>
                <a:cs typeface="Times New Roman" pitchFamily="18" charset="0"/>
              </a:rPr>
              <a:t>ỦY BAN NHÂN DÂN HUYỆN HÓC MÔN</a:t>
            </a:r>
          </a:p>
        </p:txBody>
      </p:sp>
      <p:sp>
        <p:nvSpPr>
          <p:cNvPr id="7" name="TextBox 6">
            <a:extLst>
              <a:ext uri="{FF2B5EF4-FFF2-40B4-BE49-F238E27FC236}">
                <a16:creationId xmlns:a16="http://schemas.microsoft.com/office/drawing/2014/main" xmlns="" id="{E264895D-C681-4D73-823C-AF49B7FAEFBB}"/>
              </a:ext>
            </a:extLst>
          </p:cNvPr>
          <p:cNvSpPr txBox="1"/>
          <p:nvPr/>
        </p:nvSpPr>
        <p:spPr>
          <a:xfrm>
            <a:off x="2075178" y="728350"/>
            <a:ext cx="8065126" cy="461665"/>
          </a:xfrm>
          <a:prstGeom prst="rect">
            <a:avLst/>
          </a:prstGeom>
          <a:noFill/>
          <a:ln>
            <a:noFill/>
          </a:ln>
        </p:spPr>
        <p:txBody>
          <a:bodyPr wrap="square">
            <a:spAutoFit/>
          </a:bodyPr>
          <a:lstStyle/>
          <a:p>
            <a:pPr algn="ctr" fontAlgn="auto">
              <a:spcBef>
                <a:spcPts val="0"/>
              </a:spcBef>
              <a:spcAft>
                <a:spcPts val="0"/>
              </a:spcAft>
              <a:defRPr/>
            </a:pPr>
            <a:r>
              <a:rPr lang="en-US" sz="2400" b="1" dirty="0">
                <a:ln w="10541" cmpd="sng">
                  <a:solidFill>
                    <a:schemeClr val="accent1">
                      <a:shade val="88000"/>
                      <a:satMod val="110000"/>
                    </a:schemeClr>
                  </a:solidFill>
                  <a:prstDash val="solid"/>
                </a:ln>
                <a:solidFill>
                  <a:schemeClr val="accent5">
                    <a:lumMod val="75000"/>
                  </a:schemeClr>
                </a:solidFill>
                <a:latin typeface="Times New Roman" pitchFamily="18" charset="0"/>
                <a:cs typeface="Times New Roman" pitchFamily="18" charset="0"/>
              </a:rPr>
              <a:t>TRƯỜNG TIỂU HỌC TÂN XUÂN</a:t>
            </a:r>
            <a:endParaRPr lang="vi-VN" sz="2400" b="1" dirty="0">
              <a:ln w="10541" cmpd="sng">
                <a:solidFill>
                  <a:schemeClr val="accent1">
                    <a:shade val="88000"/>
                    <a:satMod val="110000"/>
                  </a:schemeClr>
                </a:solidFill>
                <a:prstDash val="solid"/>
              </a:ln>
              <a:solidFill>
                <a:schemeClr val="accent5">
                  <a:lumMod val="75000"/>
                </a:schemeClr>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B775634B-B3D1-42E1-80AF-64D9DF8AF76D}"/>
              </a:ext>
            </a:extLst>
          </p:cNvPr>
          <p:cNvSpPr txBox="1">
            <a:spLocks noChangeArrowheads="1"/>
          </p:cNvSpPr>
          <p:nvPr/>
        </p:nvSpPr>
        <p:spPr bwMode="auto">
          <a:xfrm>
            <a:off x="1950582" y="2621982"/>
            <a:ext cx="8484370" cy="1323439"/>
          </a:xfrm>
          <a:prstGeom prst="rect">
            <a:avLst/>
          </a:prstGeom>
          <a:noFill/>
          <a:ln>
            <a:noFill/>
          </a:ln>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ts val="0"/>
              </a:spcBef>
              <a:spcAft>
                <a:spcPts val="0"/>
              </a:spcAft>
              <a:defRPr/>
            </a:pPr>
            <a:r>
              <a:rPr lang="vi-VN" altLang="vi-VN" sz="4000" b="1" dirty="0">
                <a:solidFill>
                  <a:srgbClr val="FF0000"/>
                </a:solidFill>
                <a:effectLst>
                  <a:outerShdw blurRad="38100" dist="38100" dir="2700000" algn="tl">
                    <a:srgbClr val="000000">
                      <a:alpha val="43137"/>
                    </a:srgbClr>
                  </a:outerShdw>
                </a:effectLst>
                <a:cs typeface="Times New Roman" panose="02020603050405020304" pitchFamily="18" charset="0"/>
              </a:rPr>
              <a:t>Mở rộng vốn từ</a:t>
            </a:r>
          </a:p>
          <a:p>
            <a:pPr algn="ctr" eaLnBrk="1" fontAlgn="auto" hangingPunct="1">
              <a:spcBef>
                <a:spcPts val="0"/>
              </a:spcBef>
              <a:spcAft>
                <a:spcPts val="0"/>
              </a:spcAft>
              <a:defRPr/>
            </a:pPr>
            <a:r>
              <a:rPr lang="vi-VN" altLang="vi-VN" sz="4000" b="1" dirty="0">
                <a:solidFill>
                  <a:srgbClr val="FF0000"/>
                </a:solidFill>
                <a:effectLst>
                  <a:outerShdw blurRad="38100" dist="38100" dir="2700000" algn="tl">
                    <a:srgbClr val="000000">
                      <a:alpha val="43137"/>
                    </a:srgbClr>
                  </a:outerShdw>
                </a:effectLst>
                <a:cs typeface="Times New Roman" panose="02020603050405020304" pitchFamily="18" charset="0"/>
              </a:rPr>
              <a:t>TRUNG THỰC – TỰ TRỌNG</a:t>
            </a:r>
            <a:endParaRPr lang="en-GB" altLang="vi-VN" sz="4000"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9" name="TextBox 8">
            <a:extLst>
              <a:ext uri="{FF2B5EF4-FFF2-40B4-BE49-F238E27FC236}">
                <a16:creationId xmlns:a16="http://schemas.microsoft.com/office/drawing/2014/main" xmlns="" id="{C73DA5EB-6CEC-496C-A40B-83A5E2C0CA12}"/>
              </a:ext>
            </a:extLst>
          </p:cNvPr>
          <p:cNvSpPr txBox="1">
            <a:spLocks noChangeArrowheads="1"/>
          </p:cNvSpPr>
          <p:nvPr/>
        </p:nvSpPr>
        <p:spPr bwMode="auto">
          <a:xfrm>
            <a:off x="2952749" y="1743124"/>
            <a:ext cx="6388100" cy="584775"/>
          </a:xfrm>
          <a:prstGeom prst="rect">
            <a:avLst/>
          </a:prstGeom>
          <a:noFill/>
          <a:ln>
            <a:noFill/>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ts val="0"/>
              </a:spcBef>
              <a:spcAft>
                <a:spcPts val="0"/>
              </a:spcAft>
              <a:defRPr/>
            </a:pPr>
            <a:r>
              <a:rPr lang="vi-VN" altLang="vi-VN" sz="3200" dirty="0">
                <a:solidFill>
                  <a:srgbClr val="FF0000"/>
                </a:solidFill>
                <a:effectLst>
                  <a:outerShdw blurRad="38100" dist="38100" dir="2700000" algn="tl">
                    <a:srgbClr val="000000">
                      <a:alpha val="43137"/>
                    </a:srgbClr>
                  </a:outerShdw>
                </a:effectLst>
                <a:cs typeface="Times New Roman" panose="02020603050405020304" pitchFamily="18" charset="0"/>
              </a:rPr>
              <a:t>LUYỆN TỪ VÀ CÂU</a:t>
            </a:r>
            <a:endParaRPr lang="en-GB" altLang="vi-VN" sz="3600"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11" name="TextBox 10">
            <a:extLst>
              <a:ext uri="{FF2B5EF4-FFF2-40B4-BE49-F238E27FC236}">
                <a16:creationId xmlns:a16="http://schemas.microsoft.com/office/drawing/2014/main" xmlns="" id="{9F40BA48-EDD0-41F3-8821-020E17563196}"/>
              </a:ext>
            </a:extLst>
          </p:cNvPr>
          <p:cNvSpPr txBox="1">
            <a:spLocks noChangeArrowheads="1"/>
          </p:cNvSpPr>
          <p:nvPr/>
        </p:nvSpPr>
        <p:spPr bwMode="auto">
          <a:xfrm>
            <a:off x="2952749" y="4263592"/>
            <a:ext cx="6388100" cy="584775"/>
          </a:xfrm>
          <a:prstGeom prst="rect">
            <a:avLst/>
          </a:prstGeom>
          <a:noFill/>
          <a:ln>
            <a:noFill/>
          </a:ln>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fontAlgn="auto" hangingPunct="1">
              <a:spcBef>
                <a:spcPts val="0"/>
              </a:spcBef>
              <a:spcAft>
                <a:spcPts val="0"/>
              </a:spcAft>
              <a:defRPr/>
            </a:pPr>
            <a:r>
              <a:rPr lang="vi-VN" altLang="vi-VN" sz="3200" dirty="0">
                <a:solidFill>
                  <a:srgbClr val="FF0000"/>
                </a:solidFill>
                <a:effectLst>
                  <a:outerShdw blurRad="38100" dist="38100" dir="2700000" algn="tl">
                    <a:srgbClr val="000000">
                      <a:alpha val="43137"/>
                    </a:srgbClr>
                  </a:outerShdw>
                </a:effectLst>
                <a:cs typeface="Times New Roman" panose="02020603050405020304" pitchFamily="18" charset="0"/>
              </a:rPr>
              <a:t>TUẦN </a:t>
            </a:r>
            <a:r>
              <a:rPr lang="en-US" altLang="vi-VN" sz="3200" dirty="0" smtClean="0">
                <a:solidFill>
                  <a:srgbClr val="FF0000"/>
                </a:solidFill>
                <a:effectLst>
                  <a:outerShdw blurRad="38100" dist="38100" dir="2700000" algn="tl">
                    <a:srgbClr val="000000">
                      <a:alpha val="43137"/>
                    </a:srgbClr>
                  </a:outerShdw>
                </a:effectLst>
                <a:cs typeface="Times New Roman" panose="02020603050405020304" pitchFamily="18" charset="0"/>
              </a:rPr>
              <a:t>5</a:t>
            </a:r>
            <a:endParaRPr lang="en-GB" altLang="vi-VN" sz="3200"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cxnSp>
        <p:nvCxnSpPr>
          <p:cNvPr id="12" name="Straight Connector 11">
            <a:extLst>
              <a:ext uri="{FF2B5EF4-FFF2-40B4-BE49-F238E27FC236}">
                <a16:creationId xmlns:a16="http://schemas.microsoft.com/office/drawing/2014/main" xmlns="" id="{AC421501-C856-4F78-A1B2-907DA742EE74}"/>
              </a:ext>
            </a:extLst>
          </p:cNvPr>
          <p:cNvCxnSpPr/>
          <p:nvPr/>
        </p:nvCxnSpPr>
        <p:spPr>
          <a:xfrm>
            <a:off x="4404986" y="1190015"/>
            <a:ext cx="338202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A22540E-5BF9-4E66-BBC1-5E7480C33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xmlns="" id="{47E8CB6F-BFDC-40D0-95B2-C50FC1088861}"/>
              </a:ext>
            </a:extLst>
          </p:cNvPr>
          <p:cNvSpPr txBox="1"/>
          <p:nvPr/>
        </p:nvSpPr>
        <p:spPr>
          <a:xfrm>
            <a:off x="4373504" y="631142"/>
            <a:ext cx="3144896" cy="461665"/>
          </a:xfrm>
          <a:prstGeom prst="rect">
            <a:avLst/>
          </a:prstGeom>
          <a:noFill/>
        </p:spPr>
        <p:txBody>
          <a:bodyPr wrap="square" rtlCol="0">
            <a:spAutoFit/>
          </a:bodyPr>
          <a:lstStyle/>
          <a:p>
            <a:pPr algn="ctr"/>
            <a:r>
              <a:rPr lang="vi-VN" sz="2400" b="1" dirty="0">
                <a:solidFill>
                  <a:schemeClr val="bg1"/>
                </a:solidFill>
                <a:latin typeface="HP001 4 hàng" panose="020B0603050302020204" pitchFamily="34" charset="-93"/>
              </a:rPr>
              <a:t>Yêu cầu cần đạt:</a:t>
            </a:r>
          </a:p>
        </p:txBody>
      </p:sp>
      <p:sp>
        <p:nvSpPr>
          <p:cNvPr id="15" name="TextBox 14">
            <a:extLst>
              <a:ext uri="{FF2B5EF4-FFF2-40B4-BE49-F238E27FC236}">
                <a16:creationId xmlns:a16="http://schemas.microsoft.com/office/drawing/2014/main" xmlns="" id="{8939854B-3618-4F28-86A3-583387633D4E}"/>
              </a:ext>
            </a:extLst>
          </p:cNvPr>
          <p:cNvSpPr txBox="1"/>
          <p:nvPr/>
        </p:nvSpPr>
        <p:spPr>
          <a:xfrm>
            <a:off x="3255904" y="3146698"/>
            <a:ext cx="6078596" cy="830997"/>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 Biết thêm một số từ ngữ về chủ điểm Trung thực – Tự trọng.</a:t>
            </a:r>
          </a:p>
        </p:txBody>
      </p:sp>
      <p:sp>
        <p:nvSpPr>
          <p:cNvPr id="16" name="TextBox 15">
            <a:extLst>
              <a:ext uri="{FF2B5EF4-FFF2-40B4-BE49-F238E27FC236}">
                <a16:creationId xmlns:a16="http://schemas.microsoft.com/office/drawing/2014/main" xmlns="" id="{2F7D1E7C-FA03-44D0-9A0C-93B1AA836810}"/>
              </a:ext>
            </a:extLst>
          </p:cNvPr>
          <p:cNvSpPr txBox="1"/>
          <p:nvPr/>
        </p:nvSpPr>
        <p:spPr>
          <a:xfrm>
            <a:off x="3255904" y="1333850"/>
            <a:ext cx="6412352" cy="830997"/>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 Tìm được từ cùng nghĩa, </a:t>
            </a:r>
            <a:r>
              <a:rPr lang="vi-VN" sz="2400" b="1" dirty="0" smtClean="0">
                <a:solidFill>
                  <a:schemeClr val="bg1"/>
                </a:solidFill>
                <a:latin typeface="HP001 4 hàng" panose="020B0603050302020204" pitchFamily="34" charset="-93"/>
              </a:rPr>
              <a:t>t</a:t>
            </a:r>
            <a:r>
              <a:rPr lang="en-US" sz="2400" b="1" dirty="0" smtClean="0">
                <a:solidFill>
                  <a:schemeClr val="bg1"/>
                </a:solidFill>
                <a:latin typeface="HP001 4 hàng" panose="020B0603050302020204" pitchFamily="34" charset="-93"/>
              </a:rPr>
              <a:t>ừ</a:t>
            </a:r>
            <a:r>
              <a:rPr lang="vi-VN" sz="2400" b="1" dirty="0" smtClean="0">
                <a:solidFill>
                  <a:schemeClr val="bg1"/>
                </a:solidFill>
                <a:latin typeface="HP001 4 hàng" panose="020B0603050302020204" pitchFamily="34" charset="-93"/>
              </a:rPr>
              <a:t> </a:t>
            </a:r>
            <a:r>
              <a:rPr lang="vi-VN" sz="2400" b="1" dirty="0">
                <a:solidFill>
                  <a:schemeClr val="bg1"/>
                </a:solidFill>
                <a:latin typeface="HP001 4 hàng" panose="020B0603050302020204" pitchFamily="34" charset="-93"/>
              </a:rPr>
              <a:t>trái nghĩa với từ trung thực và  đặt câu với từ tìm được.</a:t>
            </a:r>
          </a:p>
        </p:txBody>
      </p:sp>
      <p:sp>
        <p:nvSpPr>
          <p:cNvPr id="17" name="TextBox 16">
            <a:extLst>
              <a:ext uri="{FF2B5EF4-FFF2-40B4-BE49-F238E27FC236}">
                <a16:creationId xmlns:a16="http://schemas.microsoft.com/office/drawing/2014/main" xmlns="" id="{6311CC7A-64CA-46AE-9D42-1A063C6AC320}"/>
              </a:ext>
            </a:extLst>
          </p:cNvPr>
          <p:cNvSpPr txBox="1"/>
          <p:nvPr/>
        </p:nvSpPr>
        <p:spPr>
          <a:xfrm>
            <a:off x="3255904" y="2432828"/>
            <a:ext cx="6078596" cy="461665"/>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 Nắm được nghĩa từ “tự trọng”.</a:t>
            </a:r>
          </a:p>
        </p:txBody>
      </p:sp>
    </p:spTree>
    <p:extLst>
      <p:ext uri="{BB962C8B-B14F-4D97-AF65-F5344CB8AC3E}">
        <p14:creationId xmlns:p14="http://schemas.microsoft.com/office/powerpoint/2010/main" val="3970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E425A73-92D6-4F2A-B2EC-34CB38766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68"/>
            <a:ext cx="12192000" cy="6833132"/>
          </a:xfrm>
          <a:prstGeom prst="rect">
            <a:avLst/>
          </a:prstGeom>
        </p:spPr>
      </p:pic>
      <p:sp>
        <p:nvSpPr>
          <p:cNvPr id="2" name="TextBox 1">
            <a:extLst>
              <a:ext uri="{FF2B5EF4-FFF2-40B4-BE49-F238E27FC236}">
                <a16:creationId xmlns:a16="http://schemas.microsoft.com/office/drawing/2014/main" xmlns="" id="{BEBB6D59-E937-461E-B415-5A627B82027E}"/>
              </a:ext>
            </a:extLst>
          </p:cNvPr>
          <p:cNvSpPr txBox="1"/>
          <p:nvPr/>
        </p:nvSpPr>
        <p:spPr>
          <a:xfrm>
            <a:off x="4417512" y="181627"/>
            <a:ext cx="3356976" cy="461665"/>
          </a:xfrm>
          <a:prstGeom prst="rect">
            <a:avLst/>
          </a:prstGeom>
          <a:noFill/>
        </p:spPr>
        <p:txBody>
          <a:bodyPr wrap="square" rtlCol="0">
            <a:spAutoFit/>
          </a:bodyPr>
          <a:lstStyle/>
          <a:p>
            <a:pPr algn="ctr"/>
            <a:r>
              <a:rPr lang="vi-VN" sz="2400" b="1" u="sng" dirty="0">
                <a:solidFill>
                  <a:srgbClr val="D60093"/>
                </a:solidFill>
                <a:latin typeface="HP001 4 hàng" panose="020B0603050302020204" pitchFamily="34" charset="-93"/>
              </a:rPr>
              <a:t>Luyện từ và câu</a:t>
            </a:r>
          </a:p>
        </p:txBody>
      </p:sp>
      <p:sp>
        <p:nvSpPr>
          <p:cNvPr id="4" name="TextBox 3">
            <a:extLst>
              <a:ext uri="{FF2B5EF4-FFF2-40B4-BE49-F238E27FC236}">
                <a16:creationId xmlns:a16="http://schemas.microsoft.com/office/drawing/2014/main" xmlns="" id="{0C703F2C-F416-450E-B15D-A5B6EB843DFC}"/>
              </a:ext>
            </a:extLst>
          </p:cNvPr>
          <p:cNvSpPr txBox="1"/>
          <p:nvPr/>
        </p:nvSpPr>
        <p:spPr>
          <a:xfrm>
            <a:off x="1031310" y="845507"/>
            <a:ext cx="10129380" cy="584775"/>
          </a:xfrm>
          <a:prstGeom prst="rect">
            <a:avLst/>
          </a:prstGeom>
          <a:noFill/>
        </p:spPr>
        <p:txBody>
          <a:bodyPr wrap="square" rtlCol="0">
            <a:spAutoFit/>
          </a:bodyPr>
          <a:lstStyle/>
          <a:p>
            <a:pPr algn="ctr"/>
            <a:r>
              <a:rPr lang="vi-VN" sz="3200" b="1" i="1" dirty="0">
                <a:solidFill>
                  <a:srgbClr val="FF0000"/>
                </a:solidFill>
                <a:latin typeface="HP001 4 hàng" panose="020B0603050302020204" pitchFamily="34" charset="-93"/>
              </a:rPr>
              <a:t>Mở rộng vốn từ: Trung thực – Tự trọng</a:t>
            </a:r>
          </a:p>
        </p:txBody>
      </p:sp>
      <p:sp>
        <p:nvSpPr>
          <p:cNvPr id="5" name="TextBox 4">
            <a:extLst>
              <a:ext uri="{FF2B5EF4-FFF2-40B4-BE49-F238E27FC236}">
                <a16:creationId xmlns:a16="http://schemas.microsoft.com/office/drawing/2014/main" xmlns="" id="{4283183D-2166-4684-9E1F-328C97BF2DD0}"/>
              </a:ext>
            </a:extLst>
          </p:cNvPr>
          <p:cNvSpPr txBox="1"/>
          <p:nvPr/>
        </p:nvSpPr>
        <p:spPr>
          <a:xfrm>
            <a:off x="381640" y="1672542"/>
            <a:ext cx="1887596" cy="46166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Bài tập 1:</a:t>
            </a:r>
          </a:p>
        </p:txBody>
      </p:sp>
      <p:sp>
        <p:nvSpPr>
          <p:cNvPr id="6" name="TextBox 5">
            <a:extLst>
              <a:ext uri="{FF2B5EF4-FFF2-40B4-BE49-F238E27FC236}">
                <a16:creationId xmlns:a16="http://schemas.microsoft.com/office/drawing/2014/main" xmlns="" id="{09B7C2FE-4805-411D-B7FA-BC02F04DF28D}"/>
              </a:ext>
            </a:extLst>
          </p:cNvPr>
          <p:cNvSpPr txBox="1"/>
          <p:nvPr/>
        </p:nvSpPr>
        <p:spPr>
          <a:xfrm>
            <a:off x="1464501" y="1672542"/>
            <a:ext cx="10559441" cy="461665"/>
          </a:xfrm>
          <a:prstGeom prst="rect">
            <a:avLst/>
          </a:prstGeom>
          <a:noFill/>
        </p:spPr>
        <p:txBody>
          <a:bodyPr wrap="square" rtlCol="0">
            <a:spAutoFit/>
          </a:bodyPr>
          <a:lstStyle/>
          <a:p>
            <a:pPr algn="ctr"/>
            <a:r>
              <a:rPr lang="vi-VN" sz="2400" b="1" dirty="0">
                <a:solidFill>
                  <a:srgbClr val="D60093"/>
                </a:solidFill>
                <a:latin typeface="HP001 4 hàng" panose="020B0603050302020204" pitchFamily="34" charset="-93"/>
              </a:rPr>
              <a:t>Tìm những từ cùng nghĩa và những từ trái nghĩa với trung thực:</a:t>
            </a:r>
          </a:p>
        </p:txBody>
      </p:sp>
      <p:sp>
        <p:nvSpPr>
          <p:cNvPr id="7" name="TextBox 6">
            <a:extLst>
              <a:ext uri="{FF2B5EF4-FFF2-40B4-BE49-F238E27FC236}">
                <a16:creationId xmlns:a16="http://schemas.microsoft.com/office/drawing/2014/main" xmlns="" id="{D3401E56-5493-4B4F-A6BE-03A8F5133DE7}"/>
              </a:ext>
            </a:extLst>
          </p:cNvPr>
          <p:cNvSpPr txBox="1"/>
          <p:nvPr/>
        </p:nvSpPr>
        <p:spPr>
          <a:xfrm>
            <a:off x="3222237" y="1672542"/>
            <a:ext cx="3136035" cy="46166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từ cùng nghĩa</a:t>
            </a:r>
          </a:p>
        </p:txBody>
      </p:sp>
      <p:sp>
        <p:nvSpPr>
          <p:cNvPr id="8" name="TextBox 7">
            <a:extLst>
              <a:ext uri="{FF2B5EF4-FFF2-40B4-BE49-F238E27FC236}">
                <a16:creationId xmlns:a16="http://schemas.microsoft.com/office/drawing/2014/main" xmlns="" id="{D537E4C2-A970-4D08-8715-237378291BCC}"/>
              </a:ext>
            </a:extLst>
          </p:cNvPr>
          <p:cNvSpPr txBox="1"/>
          <p:nvPr/>
        </p:nvSpPr>
        <p:spPr>
          <a:xfrm>
            <a:off x="7205847" y="1665722"/>
            <a:ext cx="2090803" cy="46166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từ trái nghĩa</a:t>
            </a:r>
          </a:p>
        </p:txBody>
      </p:sp>
      <p:sp>
        <p:nvSpPr>
          <p:cNvPr id="10" name="TextBox 9">
            <a:extLst>
              <a:ext uri="{FF2B5EF4-FFF2-40B4-BE49-F238E27FC236}">
                <a16:creationId xmlns:a16="http://schemas.microsoft.com/office/drawing/2014/main" xmlns="" id="{58BFF507-0B06-4B7B-84F0-E02DCC6565F9}"/>
              </a:ext>
            </a:extLst>
          </p:cNvPr>
          <p:cNvSpPr txBox="1"/>
          <p:nvPr/>
        </p:nvSpPr>
        <p:spPr>
          <a:xfrm>
            <a:off x="9407544" y="1676522"/>
            <a:ext cx="2345544" cy="45768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trung thực:</a:t>
            </a:r>
          </a:p>
        </p:txBody>
      </p:sp>
      <p:pic>
        <p:nvPicPr>
          <p:cNvPr id="11" name="Picture 10">
            <a:extLst>
              <a:ext uri="{FF2B5EF4-FFF2-40B4-BE49-F238E27FC236}">
                <a16:creationId xmlns:a16="http://schemas.microsoft.com/office/drawing/2014/main" xmlns="" id="{99802DEB-452A-46E9-BADE-46656C57B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82" y="4195972"/>
            <a:ext cx="2590769" cy="2593299"/>
          </a:xfrm>
          <a:prstGeom prst="rect">
            <a:avLst/>
          </a:prstGeom>
        </p:spPr>
      </p:pic>
      <p:grpSp>
        <p:nvGrpSpPr>
          <p:cNvPr id="18" name="Group 17">
            <a:extLst>
              <a:ext uri="{FF2B5EF4-FFF2-40B4-BE49-F238E27FC236}">
                <a16:creationId xmlns:a16="http://schemas.microsoft.com/office/drawing/2014/main" xmlns="" id="{DE586B55-998A-4A91-B498-320130D8775D}"/>
              </a:ext>
            </a:extLst>
          </p:cNvPr>
          <p:cNvGrpSpPr/>
          <p:nvPr/>
        </p:nvGrpSpPr>
        <p:grpSpPr>
          <a:xfrm>
            <a:off x="2327487" y="3077956"/>
            <a:ext cx="2582966" cy="1353744"/>
            <a:chOff x="2327487" y="3077956"/>
            <a:chExt cx="2582966" cy="1353744"/>
          </a:xfrm>
        </p:grpSpPr>
        <p:sp>
          <p:nvSpPr>
            <p:cNvPr id="16" name="Thought Bubble: Cloud 15">
              <a:extLst>
                <a:ext uri="{FF2B5EF4-FFF2-40B4-BE49-F238E27FC236}">
                  <a16:creationId xmlns:a16="http://schemas.microsoft.com/office/drawing/2014/main" xmlns="" id="{AE2C56D2-B594-41C7-81FE-C05ADD225980}"/>
                </a:ext>
              </a:extLst>
            </p:cNvPr>
            <p:cNvSpPr/>
            <p:nvPr/>
          </p:nvSpPr>
          <p:spPr>
            <a:xfrm>
              <a:off x="2327487" y="3077956"/>
              <a:ext cx="2582966" cy="1353744"/>
            </a:xfrm>
            <a:prstGeom prst="cloudCallout">
              <a:avLst>
                <a:gd name="adj1" fmla="val -37578"/>
                <a:gd name="adj2" fmla="val 683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7" name="TextBox 16">
              <a:extLst>
                <a:ext uri="{FF2B5EF4-FFF2-40B4-BE49-F238E27FC236}">
                  <a16:creationId xmlns:a16="http://schemas.microsoft.com/office/drawing/2014/main" xmlns="" id="{F842A0BB-6426-4993-9A88-04CF4BC08FDB}"/>
                </a:ext>
              </a:extLst>
            </p:cNvPr>
            <p:cNvSpPr txBox="1"/>
            <p:nvPr/>
          </p:nvSpPr>
          <p:spPr>
            <a:xfrm>
              <a:off x="2723880" y="3414592"/>
              <a:ext cx="1790180" cy="830997"/>
            </a:xfrm>
            <a:prstGeom prst="rect">
              <a:avLst/>
            </a:prstGeom>
            <a:noFill/>
          </p:spPr>
          <p:txBody>
            <a:bodyPr wrap="square" rtlCol="0">
              <a:spAutoFit/>
            </a:bodyPr>
            <a:lstStyle/>
            <a:p>
              <a:pPr algn="ctr"/>
              <a:r>
                <a:rPr lang="vi-VN" sz="2400" b="1" dirty="0">
                  <a:latin typeface="HP001 4 hàng" panose="020B0603050302020204" pitchFamily="34" charset="-93"/>
                </a:rPr>
                <a:t>Trung thực là gì?</a:t>
              </a:r>
            </a:p>
          </p:txBody>
        </p:sp>
      </p:grpSp>
      <p:graphicFrame>
        <p:nvGraphicFramePr>
          <p:cNvPr id="23" name="Table 23">
            <a:extLst>
              <a:ext uri="{FF2B5EF4-FFF2-40B4-BE49-F238E27FC236}">
                <a16:creationId xmlns:a16="http://schemas.microsoft.com/office/drawing/2014/main" xmlns="" id="{9A7FD011-17A5-4210-8B42-194560419464}"/>
              </a:ext>
            </a:extLst>
          </p:cNvPr>
          <p:cNvGraphicFramePr>
            <a:graphicFrameLocks noGrp="1"/>
          </p:cNvGraphicFramePr>
          <p:nvPr>
            <p:extLst>
              <p:ext uri="{D42A27DB-BD31-4B8C-83A1-F6EECF244321}">
                <p14:modId xmlns:p14="http://schemas.microsoft.com/office/powerpoint/2010/main" val="639611234"/>
              </p:ext>
            </p:extLst>
          </p:nvPr>
        </p:nvGraphicFramePr>
        <p:xfrm>
          <a:off x="733046" y="2435043"/>
          <a:ext cx="10725908" cy="3237192"/>
        </p:xfrm>
        <a:graphic>
          <a:graphicData uri="http://schemas.openxmlformats.org/drawingml/2006/table">
            <a:tbl>
              <a:tblPr firstRow="1" bandRow="1">
                <a:tableStyleId>{93296810-A885-4BE3-A3E7-6D5BEEA58F35}</a:tableStyleId>
              </a:tblPr>
              <a:tblGrid>
                <a:gridCol w="5362954">
                  <a:extLst>
                    <a:ext uri="{9D8B030D-6E8A-4147-A177-3AD203B41FA5}">
                      <a16:colId xmlns:a16="http://schemas.microsoft.com/office/drawing/2014/main" xmlns="" val="1995903846"/>
                    </a:ext>
                  </a:extLst>
                </a:gridCol>
                <a:gridCol w="5362954">
                  <a:extLst>
                    <a:ext uri="{9D8B030D-6E8A-4147-A177-3AD203B41FA5}">
                      <a16:colId xmlns:a16="http://schemas.microsoft.com/office/drawing/2014/main" xmlns="" val="3368841937"/>
                    </a:ext>
                  </a:extLst>
                </a:gridCol>
              </a:tblGrid>
              <a:tr h="676872">
                <a:tc>
                  <a:txBody>
                    <a:bodyPr/>
                    <a:lstStyle/>
                    <a:p>
                      <a:pPr algn="ctr">
                        <a:lnSpc>
                          <a:spcPct val="150000"/>
                        </a:lnSpc>
                      </a:pPr>
                      <a:r>
                        <a:rPr lang="vi-VN" sz="2400" b="1" dirty="0">
                          <a:solidFill>
                            <a:srgbClr val="FF0000"/>
                          </a:solidFill>
                          <a:latin typeface="HP001 4 hàng" panose="020B0603050302020204" pitchFamily="34" charset="-93"/>
                        </a:rPr>
                        <a:t>Các từ cùng nghĩa với trung thực</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45E97C">
                            <a:tint val="66000"/>
                            <a:satMod val="160000"/>
                          </a:srgbClr>
                        </a:gs>
                        <a:gs pos="50000">
                          <a:srgbClr val="45E97C">
                            <a:tint val="44500"/>
                            <a:satMod val="160000"/>
                          </a:srgbClr>
                        </a:gs>
                        <a:gs pos="100000">
                          <a:srgbClr val="45E97C">
                            <a:tint val="23500"/>
                            <a:satMod val="160000"/>
                          </a:srgbClr>
                        </a:gs>
                      </a:gsLst>
                      <a:path path="circle">
                        <a:fillToRect l="50000" t="50000" r="50000" b="50000"/>
                      </a:path>
                      <a:tileRect/>
                    </a:gra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vi-VN" sz="2400" b="1" dirty="0">
                          <a:solidFill>
                            <a:srgbClr val="FF0000"/>
                          </a:solidFill>
                          <a:latin typeface="HP001 4 hàng" panose="020B0603050302020204" pitchFamily="34" charset="-93"/>
                        </a:rPr>
                        <a:t>Các từ trái nghĩa với trung thực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45E97C">
                            <a:tint val="66000"/>
                            <a:satMod val="160000"/>
                          </a:srgbClr>
                        </a:gs>
                        <a:gs pos="50000">
                          <a:srgbClr val="45E97C">
                            <a:tint val="44500"/>
                            <a:satMod val="160000"/>
                          </a:srgbClr>
                        </a:gs>
                        <a:gs pos="100000">
                          <a:srgbClr val="45E97C">
                            <a:tint val="23500"/>
                            <a:satMod val="160000"/>
                          </a:srgbClr>
                        </a:gs>
                      </a:gsLst>
                      <a:path path="circle">
                        <a:fillToRect l="50000" t="50000" r="50000" b="50000"/>
                      </a:path>
                      <a:tileRect/>
                    </a:gradFill>
                  </a:tcPr>
                </a:tc>
                <a:extLst>
                  <a:ext uri="{0D108BD9-81ED-4DB2-BD59-A6C34878D82A}">
                    <a16:rowId xmlns:a16="http://schemas.microsoft.com/office/drawing/2014/main" xmlns="" val="3471618549"/>
                  </a:ext>
                </a:extLst>
              </a:tr>
              <a:tr h="67687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dirty="0">
                          <a:solidFill>
                            <a:schemeClr val="tx1"/>
                          </a:solidFill>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vi-VN" sz="2400" dirty="0">
                        <a:solidFill>
                          <a:schemeClr val="tx1"/>
                        </a:solidFil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vi-VN" sz="2400" dirty="0">
                        <a:solidFill>
                          <a:schemeClr val="tx1"/>
                        </a:solidFil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vi-VN" sz="2400" dirty="0">
                        <a:solidFill>
                          <a:schemeClr val="tx1"/>
                        </a:solidFill>
                      </a:endParaRPr>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endParaRPr lang="vi-VN" sz="2400" b="1" dirty="0">
                        <a:latin typeface="HP001 4 hàng" panose="020B0603050302020204" pitchFamily="34" charset="-9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83738"/>
                  </a:ext>
                </a:extLst>
              </a:tr>
            </a:tbl>
          </a:graphicData>
        </a:graphic>
      </p:graphicFrame>
      <p:sp>
        <p:nvSpPr>
          <p:cNvPr id="28" name="Text Box 8">
            <a:extLst>
              <a:ext uri="{FF2B5EF4-FFF2-40B4-BE49-F238E27FC236}">
                <a16:creationId xmlns:a16="http://schemas.microsoft.com/office/drawing/2014/main" xmlns="" id="{001028D7-6DF0-4CBD-9AFF-204FBB41FB2B}"/>
              </a:ext>
            </a:extLst>
          </p:cNvPr>
          <p:cNvSpPr txBox="1">
            <a:spLocks noChangeArrowheads="1"/>
          </p:cNvSpPr>
          <p:nvPr/>
        </p:nvSpPr>
        <p:spPr bwMode="auto">
          <a:xfrm>
            <a:off x="877024" y="3136281"/>
            <a:ext cx="5107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SimSun" panose="02010600030101010101" pitchFamily="2" charset="-122"/>
              </a:defRPr>
            </a:lvl1pPr>
            <a:lvl2pPr marL="742950" indent="-285750" eaLnBrk="0" hangingPunct="0">
              <a:defRPr u="sng">
                <a:solidFill>
                  <a:schemeClr val="tx1"/>
                </a:solidFill>
                <a:latin typeface="Arial" panose="020B0604020202020204" pitchFamily="34" charset="0"/>
                <a:ea typeface="SimSun" panose="02010600030101010101" pitchFamily="2" charset="-122"/>
              </a:defRPr>
            </a:lvl2pPr>
            <a:lvl3pPr marL="1143000" indent="-228600" eaLnBrk="0" hangingPunct="0">
              <a:defRPr u="sng">
                <a:solidFill>
                  <a:schemeClr val="tx1"/>
                </a:solidFill>
                <a:latin typeface="Arial" panose="020B0604020202020204" pitchFamily="34" charset="0"/>
                <a:ea typeface="SimSun" panose="02010600030101010101" pitchFamily="2" charset="-122"/>
              </a:defRPr>
            </a:lvl3pPr>
            <a:lvl4pPr marL="1600200" indent="-228600" eaLnBrk="0" hangingPunct="0">
              <a:defRPr u="sng">
                <a:solidFill>
                  <a:schemeClr val="tx1"/>
                </a:solidFill>
                <a:latin typeface="Arial" panose="020B0604020202020204" pitchFamily="34" charset="0"/>
                <a:ea typeface="SimSun" panose="02010600030101010101" pitchFamily="2" charset="-122"/>
              </a:defRPr>
            </a:lvl4pPr>
            <a:lvl5pPr marL="2057400" indent="-228600" eaLnBrk="0" hangingPunct="0">
              <a:defRPr u="sng">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9pPr>
          </a:lstStyle>
          <a:p>
            <a:pPr algn="just">
              <a:lnSpc>
                <a:spcPct val="150000"/>
              </a:lnSpc>
            </a:pPr>
            <a:r>
              <a:rPr lang="vi-VN" sz="2400" b="1" u="none" dirty="0">
                <a:solidFill>
                  <a:srgbClr val="D60093"/>
                </a:solidFill>
                <a:latin typeface="HP001 4 hàng" panose="020B0603050302020204" pitchFamily="34" charset="-93"/>
              </a:rPr>
              <a:t>- Thẳng tính, ngay thẳng, thẳng thắn, thật thà, chân thật, thành thật, ngay thật, thật tâm, thật tình, thật lòng, bộc trực, chính trực,...</a:t>
            </a:r>
            <a:endParaRPr lang="vi-VN" sz="2400" u="none" dirty="0">
              <a:solidFill>
                <a:srgbClr val="D60093"/>
              </a:solidFill>
            </a:endParaRPr>
          </a:p>
        </p:txBody>
      </p:sp>
      <p:sp>
        <p:nvSpPr>
          <p:cNvPr id="30" name="Text Box 8">
            <a:extLst>
              <a:ext uri="{FF2B5EF4-FFF2-40B4-BE49-F238E27FC236}">
                <a16:creationId xmlns:a16="http://schemas.microsoft.com/office/drawing/2014/main" xmlns="" id="{8BD8963C-9031-4125-BA06-7A887F25DECD}"/>
              </a:ext>
            </a:extLst>
          </p:cNvPr>
          <p:cNvSpPr txBox="1">
            <a:spLocks noChangeArrowheads="1"/>
          </p:cNvSpPr>
          <p:nvPr/>
        </p:nvSpPr>
        <p:spPr bwMode="auto">
          <a:xfrm>
            <a:off x="6164208" y="3150795"/>
            <a:ext cx="51072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SimSun" panose="02010600030101010101" pitchFamily="2" charset="-122"/>
              </a:defRPr>
            </a:lvl1pPr>
            <a:lvl2pPr marL="742950" indent="-285750" eaLnBrk="0" hangingPunct="0">
              <a:defRPr u="sng">
                <a:solidFill>
                  <a:schemeClr val="tx1"/>
                </a:solidFill>
                <a:latin typeface="Arial" panose="020B0604020202020204" pitchFamily="34" charset="0"/>
                <a:ea typeface="SimSun" panose="02010600030101010101" pitchFamily="2" charset="-122"/>
              </a:defRPr>
            </a:lvl2pPr>
            <a:lvl3pPr marL="1143000" indent="-228600" eaLnBrk="0" hangingPunct="0">
              <a:defRPr u="sng">
                <a:solidFill>
                  <a:schemeClr val="tx1"/>
                </a:solidFill>
                <a:latin typeface="Arial" panose="020B0604020202020204" pitchFamily="34" charset="0"/>
                <a:ea typeface="SimSun" panose="02010600030101010101" pitchFamily="2" charset="-122"/>
              </a:defRPr>
            </a:lvl3pPr>
            <a:lvl4pPr marL="1600200" indent="-228600" eaLnBrk="0" hangingPunct="0">
              <a:defRPr u="sng">
                <a:solidFill>
                  <a:schemeClr val="tx1"/>
                </a:solidFill>
                <a:latin typeface="Arial" panose="020B0604020202020204" pitchFamily="34" charset="0"/>
                <a:ea typeface="SimSun" panose="02010600030101010101" pitchFamily="2" charset="-122"/>
              </a:defRPr>
            </a:lvl4pPr>
            <a:lvl5pPr marL="2057400" indent="-228600" eaLnBrk="0" hangingPunct="0">
              <a:defRPr u="sng">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SimSun" panose="02010600030101010101" pitchFamily="2" charset="-122"/>
              </a:defRPr>
            </a:lvl9pPr>
          </a:lstStyle>
          <a:p>
            <a:pPr algn="just">
              <a:lnSpc>
                <a:spcPct val="150000"/>
              </a:lnSpc>
            </a:pPr>
            <a:r>
              <a:rPr lang="vi-VN" sz="2400" b="1" u="none" dirty="0">
                <a:solidFill>
                  <a:srgbClr val="D60093"/>
                </a:solidFill>
                <a:latin typeface="HP001 4 hàng" panose="020B0603050302020204" pitchFamily="34" charset="-93"/>
              </a:rPr>
              <a:t>- Gian trá, gian dối, dối trá, lừa đảo,  lừa lộc, lừa bịp, bịp bợm, gian manh, gian lận, gian ngoan,...</a:t>
            </a:r>
            <a:endParaRPr lang="vi-VN" sz="2400" u="none" dirty="0">
              <a:solidFill>
                <a:srgbClr val="D60093"/>
              </a:solidFill>
            </a:endParaRPr>
          </a:p>
        </p:txBody>
      </p:sp>
      <p:pic>
        <p:nvPicPr>
          <p:cNvPr id="32" name="Picture 31">
            <a:extLst>
              <a:ext uri="{FF2B5EF4-FFF2-40B4-BE49-F238E27FC236}">
                <a16:creationId xmlns:a16="http://schemas.microsoft.com/office/drawing/2014/main" xmlns="" id="{1CB0F137-E9C9-4A11-B122-5A0B4137DD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7" y="5867006"/>
            <a:ext cx="1359014" cy="913088"/>
          </a:xfrm>
          <a:prstGeom prst="rect">
            <a:avLst/>
          </a:prstGeom>
        </p:spPr>
      </p:pic>
      <p:sp>
        <p:nvSpPr>
          <p:cNvPr id="33" name="Rectangle 32">
            <a:extLst>
              <a:ext uri="{FF2B5EF4-FFF2-40B4-BE49-F238E27FC236}">
                <a16:creationId xmlns:a16="http://schemas.microsoft.com/office/drawing/2014/main" xmlns="" id="{30ABDE05-BC51-42DC-8F5D-0B38EC30DFE5}"/>
              </a:ext>
            </a:extLst>
          </p:cNvPr>
          <p:cNvSpPr/>
          <p:nvPr/>
        </p:nvSpPr>
        <p:spPr>
          <a:xfrm>
            <a:off x="307941" y="5983613"/>
            <a:ext cx="954107" cy="923330"/>
          </a:xfrm>
          <a:prstGeom prst="rect">
            <a:avLst/>
          </a:prstGeom>
          <a:noFill/>
        </p:spPr>
        <p:txBody>
          <a:bodyPr wrap="none" lIns="91440" tIns="45720" rIns="91440" bIns="45720">
            <a:spAutoFit/>
          </a:bodyPr>
          <a:lstStyle/>
          <a:p>
            <a:pPr algn="ctr"/>
            <a:r>
              <a:rPr lang="en-US" sz="5400" b="1" dirty="0" smtClean="0">
                <a:ln w="0"/>
                <a:effectLst>
                  <a:outerShdw blurRad="38100" dist="19050" dir="2700000" algn="tl" rotWithShape="0">
                    <a:schemeClr val="dk1">
                      <a:alpha val="40000"/>
                    </a:schemeClr>
                  </a:outerShdw>
                </a:effectLst>
                <a:latin typeface="HP001 4 hàng" panose="020B0603050302020204" pitchFamily="34" charset="-93"/>
              </a:rPr>
              <a:t>31</a:t>
            </a:r>
            <a:endParaRPr lang="en-US" sz="5400" b="1" cap="none" spc="0" dirty="0">
              <a:ln w="0"/>
              <a:solidFill>
                <a:schemeClr val="tx1"/>
              </a:solidFill>
              <a:effectLst>
                <a:outerShdw blurRad="38100" dist="19050" dir="2700000" algn="tl" rotWithShape="0">
                  <a:schemeClr val="dk1">
                    <a:alpha val="40000"/>
                  </a:schemeClr>
                </a:outerShdw>
              </a:effectLst>
              <a:latin typeface="HP001 4 hàng" panose="020B0603050302020204" pitchFamily="34" charset="-93"/>
            </a:endParaRPr>
          </a:p>
        </p:txBody>
      </p:sp>
      <p:sp>
        <p:nvSpPr>
          <p:cNvPr id="13" name="Speech Bubble: Oval 12">
            <a:extLst>
              <a:ext uri="{FF2B5EF4-FFF2-40B4-BE49-F238E27FC236}">
                <a16:creationId xmlns:a16="http://schemas.microsoft.com/office/drawing/2014/main" xmlns="" id="{8375BA43-A0F5-47B2-A35B-24CB65AE9BB8}"/>
              </a:ext>
            </a:extLst>
          </p:cNvPr>
          <p:cNvSpPr/>
          <p:nvPr/>
        </p:nvSpPr>
        <p:spPr>
          <a:xfrm>
            <a:off x="7679960" y="2598980"/>
            <a:ext cx="4512040" cy="2593298"/>
          </a:xfrm>
          <a:prstGeom prst="wedgeEllipseCallout">
            <a:avLst>
              <a:gd name="adj1" fmla="val -37777"/>
              <a:gd name="adj2" fmla="val -64668"/>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b="1" dirty="0">
                <a:solidFill>
                  <a:srgbClr val="D60093"/>
                </a:solidFill>
                <a:latin typeface="HP001 4 hàng" panose="020B0603050302020204" pitchFamily="34" charset="-93"/>
              </a:rPr>
              <a:t>Là những từ có nghĩa trái ngược nhau.</a:t>
            </a:r>
          </a:p>
          <a:p>
            <a:pPr algn="ctr"/>
            <a:r>
              <a:rPr lang="vi-VN" sz="2400" b="1" dirty="0">
                <a:solidFill>
                  <a:srgbClr val="FF0000"/>
                </a:solidFill>
                <a:latin typeface="HP001 4 hàng" panose="020B0603050302020204" pitchFamily="34" charset="-93"/>
              </a:rPr>
              <a:t>Ví dụ: trái nghĩa với trung thực là gian dối,...</a:t>
            </a:r>
          </a:p>
        </p:txBody>
      </p:sp>
      <p:sp>
        <p:nvSpPr>
          <p:cNvPr id="14" name="Speech Bubble: Oval 13">
            <a:extLst>
              <a:ext uri="{FF2B5EF4-FFF2-40B4-BE49-F238E27FC236}">
                <a16:creationId xmlns:a16="http://schemas.microsoft.com/office/drawing/2014/main" xmlns="" id="{96E40031-AAF8-4D83-BEA0-039A4A3012C3}"/>
              </a:ext>
            </a:extLst>
          </p:cNvPr>
          <p:cNvSpPr/>
          <p:nvPr/>
        </p:nvSpPr>
        <p:spPr>
          <a:xfrm>
            <a:off x="2723881" y="2376467"/>
            <a:ext cx="7317552" cy="3186874"/>
          </a:xfrm>
          <a:prstGeom prst="wedgeEllipseCallout">
            <a:avLst>
              <a:gd name="adj1" fmla="val 53551"/>
              <a:gd name="adj2" fmla="val -57292"/>
            </a:avLst>
          </a:prstGeom>
          <a:ln>
            <a:solidFill>
              <a:srgbClr val="D6009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D60093"/>
                </a:solidFill>
                <a:latin typeface="HP001 4 hàng" panose="020B0603050302020204" pitchFamily="34" charset="-93"/>
              </a:rPr>
              <a:t>Trung thực là sự ngay thẳng, đứng đắn, thật thà, luôn nói sự thật, tôn trọng lẽ phải, không dối trá. Trung thực là một đức tính tốt đẹp của con người cần trong cuộc sống.</a:t>
            </a:r>
          </a:p>
        </p:txBody>
      </p:sp>
      <p:sp>
        <p:nvSpPr>
          <p:cNvPr id="12" name="Speech Bubble: Oval 11">
            <a:extLst>
              <a:ext uri="{FF2B5EF4-FFF2-40B4-BE49-F238E27FC236}">
                <a16:creationId xmlns:a16="http://schemas.microsoft.com/office/drawing/2014/main" xmlns="" id="{2F7AA113-9600-4D70-816C-31B512E86FB3}"/>
              </a:ext>
            </a:extLst>
          </p:cNvPr>
          <p:cNvSpPr/>
          <p:nvPr/>
        </p:nvSpPr>
        <p:spPr>
          <a:xfrm>
            <a:off x="105487" y="2781300"/>
            <a:ext cx="5203539" cy="2782041"/>
          </a:xfrm>
          <a:prstGeom prst="wedgeEllipseCallout">
            <a:avLst>
              <a:gd name="adj1" fmla="val 43951"/>
              <a:gd name="adj2" fmla="val -77962"/>
            </a:avLst>
          </a:prstGeom>
          <a:solidFill>
            <a:schemeClr val="accent5">
              <a:lumMod val="20000"/>
              <a:lumOff val="80000"/>
            </a:schemeClr>
          </a:solidFill>
          <a:ln>
            <a:noFill/>
          </a:ln>
          <a:effectLst>
            <a:outerShdw blurRad="76200" dir="18900000" sy="23000" kx="-1200000" algn="bl" rotWithShape="0">
              <a:prstClr val="black">
                <a:alpha val="20000"/>
              </a:prst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solidFill>
                  <a:srgbClr val="D60093"/>
                </a:solidFill>
                <a:latin typeface="HP001 4 hàng" panose="020B0603050302020204" pitchFamily="34" charset="-93"/>
              </a:rPr>
              <a:t>Là những từ có nghĩa giống hoặc gần giống nhau.</a:t>
            </a:r>
          </a:p>
          <a:p>
            <a:pPr algn="ctr"/>
            <a:r>
              <a:rPr lang="vi-VN" sz="2400" b="1" dirty="0">
                <a:solidFill>
                  <a:srgbClr val="FF0000"/>
                </a:solidFill>
                <a:latin typeface="HP001 4 hàng" panose="020B0603050302020204" pitchFamily="34" charset="-93"/>
              </a:rPr>
              <a:t>Ví dụ: cùng nghĩa với trung thực là thật thà,...</a:t>
            </a:r>
          </a:p>
        </p:txBody>
      </p:sp>
    </p:spTree>
    <p:extLst>
      <p:ext uri="{BB962C8B-B14F-4D97-AF65-F5344CB8AC3E}">
        <p14:creationId xmlns:p14="http://schemas.microsoft.com/office/powerpoint/2010/main" val="23602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iterate type="lt">
                                    <p:tmPct val="0"/>
                                  </p:iterate>
                                  <p:childTnLst>
                                    <p:set>
                                      <p:cBhvr>
                                        <p:cTn id="25" dur="1" fill="hold">
                                          <p:stCondLst>
                                            <p:cond delay="0"/>
                                          </p:stCondLst>
                                        </p:cTn>
                                        <p:tgtEl>
                                          <p:spTgt spid="7">
                                            <p:txEl>
                                              <p:pRg st="0" end="0"/>
                                            </p:txEl>
                                          </p:spTgt>
                                        </p:tgtEl>
                                        <p:attrNameLst>
                                          <p:attrName>style.visibility</p:attrName>
                                        </p:attrNameLst>
                                      </p:cBhvr>
                                      <p:to>
                                        <p:strVal val="visible"/>
                                      </p:to>
                                    </p:set>
                                    <p:animEffect transition="in" filter="randombar(vertic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500"/>
                            </p:stCondLst>
                            <p:childTnLst>
                              <p:par>
                                <p:cTn id="51" presetID="6" presetClass="exit" presetSubtype="16" fill="hold" nodeType="afterEffect">
                                  <p:stCondLst>
                                    <p:cond delay="0"/>
                                  </p:stCondLst>
                                  <p:childTnLst>
                                    <p:animEffect transition="out" filter="circle(in)">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6" presetClass="exit" presetSubtype="16" fill="hold" nodeType="withEffect">
                                  <p:stCondLst>
                                    <p:cond delay="0"/>
                                  </p:stCondLst>
                                  <p:childTnLst>
                                    <p:animEffect transition="out" filter="circle(in)">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1" presetClass="exit" presetSubtype="0" fill="hold" grpId="1" nodeType="clickEffect">
                                  <p:stCondLst>
                                    <p:cond delay="0"/>
                                  </p:stCondLst>
                                  <p:childTnLst>
                                    <p:anim calcmode="lin" valueType="num">
                                      <p:cBhvr>
                                        <p:cTn id="60" dur="500"/>
                                        <p:tgtEl>
                                          <p:spTgt spid="14"/>
                                        </p:tgtEl>
                                        <p:attrNameLst>
                                          <p:attrName>ppt_w</p:attrName>
                                        </p:attrNameLst>
                                      </p:cBhvr>
                                      <p:tavLst>
                                        <p:tav tm="0">
                                          <p:val>
                                            <p:strVal val="ppt_w"/>
                                          </p:val>
                                        </p:tav>
                                        <p:tav tm="100000">
                                          <p:val>
                                            <p:fltVal val="0"/>
                                          </p:val>
                                        </p:tav>
                                      </p:tavLst>
                                    </p:anim>
                                    <p:anim calcmode="lin" valueType="num">
                                      <p:cBhvr>
                                        <p:cTn id="61" dur="500"/>
                                        <p:tgtEl>
                                          <p:spTgt spid="14"/>
                                        </p:tgtEl>
                                        <p:attrNameLst>
                                          <p:attrName>ppt_h</p:attrName>
                                        </p:attrNameLst>
                                      </p:cBhvr>
                                      <p:tavLst>
                                        <p:tav tm="0">
                                          <p:val>
                                            <p:strVal val="ppt_h"/>
                                          </p:val>
                                        </p:tav>
                                        <p:tav tm="100000">
                                          <p:val>
                                            <p:fltVal val="0"/>
                                          </p:val>
                                        </p:tav>
                                      </p:tavLst>
                                    </p:anim>
                                    <p:anim calcmode="lin" valueType="num">
                                      <p:cBhvr>
                                        <p:cTn id="62" dur="500"/>
                                        <p:tgtEl>
                                          <p:spTgt spid="14"/>
                                        </p:tgtEl>
                                        <p:attrNameLst>
                                          <p:attrName>style.rotation</p:attrName>
                                        </p:attrNameLst>
                                      </p:cBhvr>
                                      <p:tavLst>
                                        <p:tav tm="0">
                                          <p:val>
                                            <p:fltVal val="0"/>
                                          </p:val>
                                        </p:tav>
                                        <p:tav tm="100000">
                                          <p:val>
                                            <p:fltVal val="90"/>
                                          </p:val>
                                        </p:tav>
                                      </p:tavLst>
                                    </p:anim>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xit" presetSubtype="0" fill="hold" grpId="1" nodeType="clickEffect">
                                  <p:stCondLst>
                                    <p:cond delay="0"/>
                                  </p:stCondLst>
                                  <p:childTnLst>
                                    <p:anim calcmode="lin" valueType="num">
                                      <p:cBhvr>
                                        <p:cTn id="78" dur="750"/>
                                        <p:tgtEl>
                                          <p:spTgt spid="12"/>
                                        </p:tgtEl>
                                        <p:attrNameLst>
                                          <p:attrName>ppt_w</p:attrName>
                                        </p:attrNameLst>
                                      </p:cBhvr>
                                      <p:tavLst>
                                        <p:tav tm="0">
                                          <p:val>
                                            <p:strVal val="ppt_w"/>
                                          </p:val>
                                        </p:tav>
                                        <p:tav tm="100000">
                                          <p:val>
                                            <p:fltVal val="0"/>
                                          </p:val>
                                        </p:tav>
                                      </p:tavLst>
                                    </p:anim>
                                    <p:anim calcmode="lin" valueType="num">
                                      <p:cBhvr>
                                        <p:cTn id="79" dur="750"/>
                                        <p:tgtEl>
                                          <p:spTgt spid="12"/>
                                        </p:tgtEl>
                                        <p:attrNameLst>
                                          <p:attrName>ppt_h</p:attrName>
                                        </p:attrNameLst>
                                      </p:cBhvr>
                                      <p:tavLst>
                                        <p:tav tm="0">
                                          <p:val>
                                            <p:strVal val="ppt_h"/>
                                          </p:val>
                                        </p:tav>
                                        <p:tav tm="100000">
                                          <p:val>
                                            <p:fltVal val="0"/>
                                          </p:val>
                                        </p:tav>
                                      </p:tavLst>
                                    </p:anim>
                                    <p:anim calcmode="lin" valueType="num">
                                      <p:cBhvr>
                                        <p:cTn id="80" dur="750"/>
                                        <p:tgtEl>
                                          <p:spTgt spid="12"/>
                                        </p:tgtEl>
                                        <p:attrNameLst>
                                          <p:attrName>style.rotation</p:attrName>
                                        </p:attrNameLst>
                                      </p:cBhvr>
                                      <p:tavLst>
                                        <p:tav tm="0">
                                          <p:val>
                                            <p:fltVal val="0"/>
                                          </p:val>
                                        </p:tav>
                                        <p:tav tm="100000">
                                          <p:val>
                                            <p:fltVal val="90"/>
                                          </p:val>
                                        </p:tav>
                                      </p:tavLst>
                                    </p:anim>
                                    <p:animEffect transition="out" filter="fade">
                                      <p:cBhvr>
                                        <p:cTn id="81" dur="750"/>
                                        <p:tgtEl>
                                          <p:spTgt spid="12"/>
                                        </p:tgtEl>
                                      </p:cBhvr>
                                    </p:animEffect>
                                    <p:set>
                                      <p:cBhvr>
                                        <p:cTn id="82" dur="1" fill="hold">
                                          <p:stCondLst>
                                            <p:cond delay="749"/>
                                          </p:stCondLst>
                                        </p:cTn>
                                        <p:tgtEl>
                                          <p:spTgt spid="12"/>
                                        </p:tgtEl>
                                        <p:attrNameLst>
                                          <p:attrName>style.visibility</p:attrName>
                                        </p:attrNameLst>
                                      </p:cBhvr>
                                      <p:to>
                                        <p:strVal val="hidden"/>
                                      </p:to>
                                    </p:set>
                                  </p:childTnLst>
                                </p:cTn>
                              </p:par>
                              <p:par>
                                <p:cTn id="83" presetID="31" presetClass="exit" presetSubtype="0" fill="hold" grpId="1" nodeType="withEffect">
                                  <p:stCondLst>
                                    <p:cond delay="0"/>
                                  </p:stCondLst>
                                  <p:childTnLst>
                                    <p:anim calcmode="lin" valueType="num">
                                      <p:cBhvr>
                                        <p:cTn id="84" dur="750"/>
                                        <p:tgtEl>
                                          <p:spTgt spid="13"/>
                                        </p:tgtEl>
                                        <p:attrNameLst>
                                          <p:attrName>ppt_w</p:attrName>
                                        </p:attrNameLst>
                                      </p:cBhvr>
                                      <p:tavLst>
                                        <p:tav tm="0">
                                          <p:val>
                                            <p:strVal val="ppt_w"/>
                                          </p:val>
                                        </p:tav>
                                        <p:tav tm="100000">
                                          <p:val>
                                            <p:fltVal val="0"/>
                                          </p:val>
                                        </p:tav>
                                      </p:tavLst>
                                    </p:anim>
                                    <p:anim calcmode="lin" valueType="num">
                                      <p:cBhvr>
                                        <p:cTn id="85" dur="750"/>
                                        <p:tgtEl>
                                          <p:spTgt spid="13"/>
                                        </p:tgtEl>
                                        <p:attrNameLst>
                                          <p:attrName>ppt_h</p:attrName>
                                        </p:attrNameLst>
                                      </p:cBhvr>
                                      <p:tavLst>
                                        <p:tav tm="0">
                                          <p:val>
                                            <p:strVal val="ppt_h"/>
                                          </p:val>
                                        </p:tav>
                                        <p:tav tm="100000">
                                          <p:val>
                                            <p:fltVal val="0"/>
                                          </p:val>
                                        </p:tav>
                                      </p:tavLst>
                                    </p:anim>
                                    <p:anim calcmode="lin" valueType="num">
                                      <p:cBhvr>
                                        <p:cTn id="86" dur="750"/>
                                        <p:tgtEl>
                                          <p:spTgt spid="13"/>
                                        </p:tgtEl>
                                        <p:attrNameLst>
                                          <p:attrName>style.rotation</p:attrName>
                                        </p:attrNameLst>
                                      </p:cBhvr>
                                      <p:tavLst>
                                        <p:tav tm="0">
                                          <p:val>
                                            <p:fltVal val="0"/>
                                          </p:val>
                                        </p:tav>
                                        <p:tav tm="100000">
                                          <p:val>
                                            <p:fltVal val="90"/>
                                          </p:val>
                                        </p:tav>
                                      </p:tavLst>
                                    </p:anim>
                                    <p:animEffect transition="out" filter="fade">
                                      <p:cBhvr>
                                        <p:cTn id="87" dur="750"/>
                                        <p:tgtEl>
                                          <p:spTgt spid="13"/>
                                        </p:tgtEl>
                                      </p:cBhvr>
                                    </p:animEffect>
                                    <p:set>
                                      <p:cBhvr>
                                        <p:cTn id="88" dur="1" fill="hold">
                                          <p:stCondLst>
                                            <p:cond delay="749"/>
                                          </p:stCondLst>
                                        </p:cTn>
                                        <p:tgtEl>
                                          <p:spTgt spid="1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up)">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28"/>
                                        </p:tgtEl>
                                        <p:attrNameLst>
                                          <p:attrName>style.visibility</p:attrName>
                                        </p:attrNameLst>
                                      </p:cBhvr>
                                      <p:to>
                                        <p:strVal val="visible"/>
                                      </p:to>
                                    </p:set>
                                    <p:anim calcmode="discrete" valueType="clr">
                                      <p:cBhvr override="childStyle">
                                        <p:cTn id="98" dur="4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99" dur="40"/>
                                        <p:tgtEl>
                                          <p:spTgt spid="28"/>
                                        </p:tgtEl>
                                        <p:attrNameLst>
                                          <p:attrName>fillcolor</p:attrName>
                                        </p:attrNameLst>
                                      </p:cBhvr>
                                      <p:tavLst>
                                        <p:tav tm="0">
                                          <p:val>
                                            <p:clrVal>
                                              <a:schemeClr val="accent2"/>
                                            </p:clrVal>
                                          </p:val>
                                        </p:tav>
                                        <p:tav tm="50000">
                                          <p:val>
                                            <p:clrVal>
                                              <a:schemeClr val="hlink"/>
                                            </p:clrVal>
                                          </p:val>
                                        </p:tav>
                                      </p:tavLst>
                                    </p:anim>
                                    <p:set>
                                      <p:cBhvr>
                                        <p:cTn id="100" dur="40"/>
                                        <p:tgtEl>
                                          <p:spTgt spid="28"/>
                                        </p:tgtEl>
                                        <p:attrNameLst>
                                          <p:attrName>fill.type</p:attrName>
                                        </p:attrNameLst>
                                      </p:cBhvr>
                                      <p:to>
                                        <p:strVal val="solid"/>
                                      </p:to>
                                    </p:set>
                                  </p:childTnLst>
                                </p:cTn>
                              </p:par>
                            </p:childTnLst>
                          </p:cTn>
                        </p:par>
                      </p:childTnLst>
                    </p:cTn>
                  </p:par>
                  <p:par>
                    <p:cTn id="101" fill="hold">
                      <p:stCondLst>
                        <p:cond delay="indefinite"/>
                      </p:stCondLst>
                      <p:childTnLst>
                        <p:par>
                          <p:cTn id="102" fill="hold">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30"/>
                                        </p:tgtEl>
                                        <p:attrNameLst>
                                          <p:attrName>style.visibility</p:attrName>
                                        </p:attrNameLst>
                                      </p:cBhvr>
                                      <p:to>
                                        <p:strVal val="visible"/>
                                      </p:to>
                                    </p:set>
                                    <p:anim calcmode="discrete" valueType="clr">
                                      <p:cBhvr override="childStyle">
                                        <p:cTn id="105" dur="4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06" dur="40"/>
                                        <p:tgtEl>
                                          <p:spTgt spid="30"/>
                                        </p:tgtEl>
                                        <p:attrNameLst>
                                          <p:attrName>fillcolor</p:attrName>
                                        </p:attrNameLst>
                                      </p:cBhvr>
                                      <p:tavLst>
                                        <p:tav tm="0">
                                          <p:val>
                                            <p:clrVal>
                                              <a:schemeClr val="accent2"/>
                                            </p:clrVal>
                                          </p:val>
                                        </p:tav>
                                        <p:tav tm="50000">
                                          <p:val>
                                            <p:clrVal>
                                              <a:schemeClr val="hlink"/>
                                            </p:clrVal>
                                          </p:val>
                                        </p:tav>
                                      </p:tavLst>
                                    </p:anim>
                                    <p:set>
                                      <p:cBhvr>
                                        <p:cTn id="107" dur="40"/>
                                        <p:tgtEl>
                                          <p:spTgt spid="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10" grpId="0"/>
      <p:bldP spid="28" grpId="0"/>
      <p:bldP spid="30" grpId="0"/>
      <p:bldP spid="13" grpId="0" animBg="1"/>
      <p:bldP spid="13" grpId="1" animBg="1"/>
      <p:bldP spid="14" grpId="0" animBg="1"/>
      <p:bldP spid="14"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491058F4-9B0C-449A-8CFE-2F7406524C32}"/>
              </a:ext>
            </a:extLst>
          </p:cNvPr>
          <p:cNvGrpSpPr/>
          <p:nvPr/>
        </p:nvGrpSpPr>
        <p:grpSpPr>
          <a:xfrm>
            <a:off x="0" y="0"/>
            <a:ext cx="12192000" cy="6858000"/>
            <a:chOff x="0" y="1627602"/>
            <a:chExt cx="12192000" cy="6858000"/>
          </a:xfrm>
        </p:grpSpPr>
        <p:pic>
          <p:nvPicPr>
            <p:cNvPr id="5" name="Picture 4">
              <a:extLst>
                <a:ext uri="{FF2B5EF4-FFF2-40B4-BE49-F238E27FC236}">
                  <a16:creationId xmlns:a16="http://schemas.microsoft.com/office/drawing/2014/main" xmlns="" id="{9ADDDD05-1393-4469-8DD1-8824BD1CA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602"/>
              <a:ext cx="12192000" cy="6858000"/>
            </a:xfrm>
            <a:prstGeom prst="rect">
              <a:avLst/>
            </a:prstGeom>
          </p:spPr>
        </p:pic>
        <p:pic>
          <p:nvPicPr>
            <p:cNvPr id="7" name="Picture 6">
              <a:extLst>
                <a:ext uri="{FF2B5EF4-FFF2-40B4-BE49-F238E27FC236}">
                  <a16:creationId xmlns:a16="http://schemas.microsoft.com/office/drawing/2014/main" xmlns="" id="{0399A4B8-4CE9-43EA-857C-CC68E62EC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86" y="5439178"/>
              <a:ext cx="2286000" cy="2286000"/>
            </a:xfrm>
            <a:prstGeom prst="rect">
              <a:avLst/>
            </a:prstGeom>
          </p:spPr>
        </p:pic>
      </p:grpSp>
      <p:sp>
        <p:nvSpPr>
          <p:cNvPr id="9" name="TextBox 8">
            <a:extLst>
              <a:ext uri="{FF2B5EF4-FFF2-40B4-BE49-F238E27FC236}">
                <a16:creationId xmlns:a16="http://schemas.microsoft.com/office/drawing/2014/main" xmlns="" id="{04E4EC57-5D6C-446B-9005-4A66F94DF9E0}"/>
              </a:ext>
            </a:extLst>
          </p:cNvPr>
          <p:cNvSpPr txBox="1"/>
          <p:nvPr/>
        </p:nvSpPr>
        <p:spPr>
          <a:xfrm>
            <a:off x="318929" y="300942"/>
            <a:ext cx="1887596" cy="46166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Bài tập 2:</a:t>
            </a:r>
          </a:p>
        </p:txBody>
      </p:sp>
      <p:sp>
        <p:nvSpPr>
          <p:cNvPr id="10" name="TextBox 9">
            <a:extLst>
              <a:ext uri="{FF2B5EF4-FFF2-40B4-BE49-F238E27FC236}">
                <a16:creationId xmlns:a16="http://schemas.microsoft.com/office/drawing/2014/main" xmlns="" id="{5090A406-A742-4567-A079-62748485B3F2}"/>
              </a:ext>
            </a:extLst>
          </p:cNvPr>
          <p:cNvSpPr txBox="1"/>
          <p:nvPr/>
        </p:nvSpPr>
        <p:spPr>
          <a:xfrm>
            <a:off x="2031479" y="300942"/>
            <a:ext cx="10160522" cy="830997"/>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Đặt câu với một từ </a:t>
            </a:r>
            <a:r>
              <a:rPr lang="vi-VN" sz="2400" b="1" i="1" dirty="0">
                <a:solidFill>
                  <a:srgbClr val="D60093"/>
                </a:solidFill>
                <a:latin typeface="HP001 4 hàng" panose="020B0603050302020204" pitchFamily="34" charset="-93"/>
              </a:rPr>
              <a:t>cùng nghĩa </a:t>
            </a:r>
            <a:r>
              <a:rPr lang="vi-VN" sz="2400" b="1" dirty="0">
                <a:solidFill>
                  <a:srgbClr val="D60093"/>
                </a:solidFill>
                <a:latin typeface="HP001 4 hàng" panose="020B0603050302020204" pitchFamily="34" charset="-93"/>
              </a:rPr>
              <a:t>với </a:t>
            </a:r>
            <a:r>
              <a:rPr lang="vi-VN" sz="2400" b="1" dirty="0">
                <a:solidFill>
                  <a:srgbClr val="FF0000"/>
                </a:solidFill>
                <a:latin typeface="HP001 4 hàng" panose="020B0603050302020204" pitchFamily="34" charset="-93"/>
              </a:rPr>
              <a:t>trung thực </a:t>
            </a:r>
            <a:r>
              <a:rPr lang="vi-VN" sz="2400" b="1" dirty="0">
                <a:solidFill>
                  <a:srgbClr val="D60093"/>
                </a:solidFill>
                <a:latin typeface="HP001 4 hàng" panose="020B0603050302020204" pitchFamily="34" charset="-93"/>
              </a:rPr>
              <a:t>hoặc một từ </a:t>
            </a:r>
            <a:r>
              <a:rPr lang="vi-VN" sz="2400" b="1" i="1" dirty="0">
                <a:solidFill>
                  <a:srgbClr val="D60093"/>
                </a:solidFill>
                <a:latin typeface="HP001 4 hàng" panose="020B0603050302020204" pitchFamily="34" charset="-93"/>
              </a:rPr>
              <a:t>trái nghĩa </a:t>
            </a:r>
            <a:r>
              <a:rPr lang="vi-VN" sz="2400" b="1" dirty="0">
                <a:solidFill>
                  <a:srgbClr val="D60093"/>
                </a:solidFill>
                <a:latin typeface="HP001 4 hàng" panose="020B0603050302020204" pitchFamily="34" charset="-93"/>
              </a:rPr>
              <a:t>với </a:t>
            </a:r>
            <a:r>
              <a:rPr lang="vi-VN" sz="2400" b="1" dirty="0">
                <a:solidFill>
                  <a:srgbClr val="FF0000"/>
                </a:solidFill>
                <a:latin typeface="HP001 4 hàng" panose="020B0603050302020204" pitchFamily="34" charset="-93"/>
              </a:rPr>
              <a:t>trung thực</a:t>
            </a:r>
            <a:r>
              <a:rPr lang="vi-VN" sz="2400" b="1" dirty="0">
                <a:solidFill>
                  <a:srgbClr val="D60093"/>
                </a:solidFill>
                <a:latin typeface="HP001 4 hàng" panose="020B0603050302020204" pitchFamily="34" charset="-93"/>
              </a:rPr>
              <a:t>.</a:t>
            </a:r>
          </a:p>
        </p:txBody>
      </p:sp>
      <p:grpSp>
        <p:nvGrpSpPr>
          <p:cNvPr id="16" name="Group 15">
            <a:extLst>
              <a:ext uri="{FF2B5EF4-FFF2-40B4-BE49-F238E27FC236}">
                <a16:creationId xmlns:a16="http://schemas.microsoft.com/office/drawing/2014/main" xmlns="" id="{C7E2BDBE-B5E7-435D-A27F-29C48FAA22FE}"/>
              </a:ext>
            </a:extLst>
          </p:cNvPr>
          <p:cNvGrpSpPr/>
          <p:nvPr/>
        </p:nvGrpSpPr>
        <p:grpSpPr>
          <a:xfrm>
            <a:off x="57783" y="6085063"/>
            <a:ext cx="1072270" cy="766407"/>
            <a:chOff x="260981" y="760424"/>
            <a:chExt cx="1072270" cy="766407"/>
          </a:xfrm>
        </p:grpSpPr>
        <p:pic>
          <p:nvPicPr>
            <p:cNvPr id="14" name="Picture 13">
              <a:extLst>
                <a:ext uri="{FF2B5EF4-FFF2-40B4-BE49-F238E27FC236}">
                  <a16:creationId xmlns:a16="http://schemas.microsoft.com/office/drawing/2014/main" xmlns="" id="{BB4C1860-7B58-4378-811A-13A6316598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81" y="760424"/>
              <a:ext cx="1072270" cy="766407"/>
            </a:xfrm>
            <a:prstGeom prst="rect">
              <a:avLst/>
            </a:prstGeom>
          </p:spPr>
        </p:pic>
        <p:sp>
          <p:nvSpPr>
            <p:cNvPr id="15" name="Rectangle 14">
              <a:extLst>
                <a:ext uri="{FF2B5EF4-FFF2-40B4-BE49-F238E27FC236}">
                  <a16:creationId xmlns:a16="http://schemas.microsoft.com/office/drawing/2014/main" xmlns="" id="{8562B282-AD31-453E-8955-DECBF2811638}"/>
                </a:ext>
              </a:extLst>
            </p:cNvPr>
            <p:cNvSpPr/>
            <p:nvPr/>
          </p:nvSpPr>
          <p:spPr>
            <a:xfrm rot="69507">
              <a:off x="447684" y="960645"/>
              <a:ext cx="660091" cy="461665"/>
            </a:xfrm>
            <a:prstGeom prst="rect">
              <a:avLst/>
            </a:prstGeom>
            <a:noFill/>
          </p:spPr>
          <p:txBody>
            <a:bodyPr wrap="square" lIns="91440" tIns="45720" rIns="91440" bIns="45720">
              <a:spAutoFit/>
            </a:bodyPr>
            <a:lstStyle/>
            <a:p>
              <a:pPr algn="ctr"/>
              <a:r>
                <a:rPr lang="vi-VN" sz="2400" b="1" cap="none" spc="0" dirty="0">
                  <a:ln w="0"/>
                  <a:solidFill>
                    <a:schemeClr val="tx1"/>
                  </a:solidFill>
                  <a:effectLst>
                    <a:outerShdw blurRad="38100" dist="19050" dir="2700000" algn="tl" rotWithShape="0">
                      <a:schemeClr val="dk1">
                        <a:alpha val="40000"/>
                      </a:schemeClr>
                    </a:outerShdw>
                  </a:effectLst>
                  <a:latin typeface="HP001 4 hàng" panose="020B0603050302020204" pitchFamily="34" charset="-93"/>
                </a:rPr>
                <a:t>48</a:t>
              </a:r>
              <a:endParaRPr lang="en-US" sz="2400" b="1" cap="none" spc="0" dirty="0">
                <a:ln w="0"/>
                <a:solidFill>
                  <a:schemeClr val="tx1"/>
                </a:solidFill>
                <a:effectLst>
                  <a:outerShdw blurRad="38100" dist="19050" dir="2700000" algn="tl" rotWithShape="0">
                    <a:schemeClr val="dk1">
                      <a:alpha val="40000"/>
                    </a:schemeClr>
                  </a:outerShdw>
                </a:effectLst>
                <a:latin typeface="HP001 4 hàng" panose="020B0603050302020204" pitchFamily="34" charset="-93"/>
              </a:endParaRPr>
            </a:p>
          </p:txBody>
        </p:sp>
      </p:grpSp>
      <p:sp>
        <p:nvSpPr>
          <p:cNvPr id="20" name="TextBox 19">
            <a:extLst>
              <a:ext uri="{FF2B5EF4-FFF2-40B4-BE49-F238E27FC236}">
                <a16:creationId xmlns:a16="http://schemas.microsoft.com/office/drawing/2014/main" xmlns="" id="{507D1345-8DF2-4BC0-8CA9-A1B08D6F2145}"/>
              </a:ext>
            </a:extLst>
          </p:cNvPr>
          <p:cNvSpPr txBox="1"/>
          <p:nvPr/>
        </p:nvSpPr>
        <p:spPr>
          <a:xfrm>
            <a:off x="1740630" y="306207"/>
            <a:ext cx="1887596" cy="461665"/>
          </a:xfrm>
          <a:prstGeom prst="rect">
            <a:avLst/>
          </a:prstGeom>
          <a:noFill/>
        </p:spPr>
        <p:txBody>
          <a:bodyPr wrap="square" rtlCol="0">
            <a:spAutoFit/>
          </a:bodyPr>
          <a:lstStyle/>
          <a:p>
            <a:pPr algn="ctr"/>
            <a:r>
              <a:rPr lang="vi-VN" sz="2400" b="1" dirty="0">
                <a:solidFill>
                  <a:srgbClr val="0070C0"/>
                </a:solidFill>
                <a:latin typeface="HP001 4 hàng" panose="020B0603050302020204" pitchFamily="34" charset="-93"/>
              </a:rPr>
              <a:t>Đặt câu</a:t>
            </a:r>
          </a:p>
        </p:txBody>
      </p:sp>
      <p:cxnSp>
        <p:nvCxnSpPr>
          <p:cNvPr id="22" name="Straight Connector 21">
            <a:extLst>
              <a:ext uri="{FF2B5EF4-FFF2-40B4-BE49-F238E27FC236}">
                <a16:creationId xmlns:a16="http://schemas.microsoft.com/office/drawing/2014/main" xmlns="" id="{333EA7A2-3C53-4730-A7EE-35A9D7ECAAF6}"/>
              </a:ext>
            </a:extLst>
          </p:cNvPr>
          <p:cNvCxnSpPr>
            <a:cxnSpLocks/>
          </p:cNvCxnSpPr>
          <p:nvPr/>
        </p:nvCxnSpPr>
        <p:spPr>
          <a:xfrm>
            <a:off x="4530084" y="691900"/>
            <a:ext cx="1999456"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A37E506-CE1F-4EE2-8C28-7BB7D57FA3D5}"/>
              </a:ext>
            </a:extLst>
          </p:cNvPr>
          <p:cNvCxnSpPr>
            <a:cxnSpLocks/>
          </p:cNvCxnSpPr>
          <p:nvPr/>
        </p:nvCxnSpPr>
        <p:spPr>
          <a:xfrm>
            <a:off x="10308921" y="691900"/>
            <a:ext cx="1682264" cy="174"/>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Single Corner Snipped 25">
            <a:extLst>
              <a:ext uri="{FF2B5EF4-FFF2-40B4-BE49-F238E27FC236}">
                <a16:creationId xmlns:a16="http://schemas.microsoft.com/office/drawing/2014/main" xmlns="" id="{CDE5A70C-4EAF-4DE7-AC2E-A4DB8C31559B}"/>
              </a:ext>
            </a:extLst>
          </p:cNvPr>
          <p:cNvSpPr/>
          <p:nvPr/>
        </p:nvSpPr>
        <p:spPr>
          <a:xfrm>
            <a:off x="1080329" y="1614595"/>
            <a:ext cx="10910855" cy="1587495"/>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cxnSp>
        <p:nvCxnSpPr>
          <p:cNvPr id="38" name="Straight Connector 37">
            <a:extLst>
              <a:ext uri="{FF2B5EF4-FFF2-40B4-BE49-F238E27FC236}">
                <a16:creationId xmlns:a16="http://schemas.microsoft.com/office/drawing/2014/main" xmlns="" id="{7B2E60BB-7116-4243-92E4-A9AD1C0E1B41}"/>
              </a:ext>
            </a:extLst>
          </p:cNvPr>
          <p:cNvCxnSpPr>
            <a:cxnSpLocks/>
          </p:cNvCxnSpPr>
          <p:nvPr/>
        </p:nvCxnSpPr>
        <p:spPr>
          <a:xfrm>
            <a:off x="13478440" y="3103551"/>
            <a:ext cx="94241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7" name="TextBox 46">
            <a:extLst>
              <a:ext uri="{FF2B5EF4-FFF2-40B4-BE49-F238E27FC236}">
                <a16:creationId xmlns:a16="http://schemas.microsoft.com/office/drawing/2014/main" xmlns="" id="{E6300582-4F81-495E-B8ED-2E06A99DE960}"/>
              </a:ext>
            </a:extLst>
          </p:cNvPr>
          <p:cNvSpPr txBox="1"/>
          <p:nvPr/>
        </p:nvSpPr>
        <p:spPr>
          <a:xfrm>
            <a:off x="1026648" y="1148516"/>
            <a:ext cx="1887596" cy="461665"/>
          </a:xfrm>
          <a:prstGeom prst="rect">
            <a:avLst/>
          </a:prstGeom>
          <a:noFill/>
        </p:spPr>
        <p:txBody>
          <a:bodyPr wrap="square" rtlCol="0">
            <a:spAutoFit/>
          </a:bodyPr>
          <a:lstStyle/>
          <a:p>
            <a:pPr algn="ctr"/>
            <a:r>
              <a:rPr lang="vi-VN" sz="2400" b="1" u="sng" dirty="0" smtClean="0">
                <a:solidFill>
                  <a:srgbClr val="FF0000"/>
                </a:solidFill>
                <a:latin typeface="HP001 4 hàng" panose="020B0603050302020204" pitchFamily="34" charset="-93"/>
              </a:rPr>
              <a:t>Ví dụ:</a:t>
            </a:r>
            <a:endParaRPr lang="vi-VN" sz="2400" b="1" u="sng" dirty="0">
              <a:solidFill>
                <a:srgbClr val="FF0000"/>
              </a:solidFill>
              <a:latin typeface="HP001 4 hàng" panose="020B0603050302020204" pitchFamily="34" charset="-93"/>
            </a:endParaRPr>
          </a:p>
        </p:txBody>
      </p:sp>
      <p:sp>
        <p:nvSpPr>
          <p:cNvPr id="48" name="TextBox 47">
            <a:extLst>
              <a:ext uri="{FF2B5EF4-FFF2-40B4-BE49-F238E27FC236}">
                <a16:creationId xmlns:a16="http://schemas.microsoft.com/office/drawing/2014/main" xmlns="" id="{BF8E2D8D-726B-438A-9195-D083538BC66C}"/>
              </a:ext>
            </a:extLst>
          </p:cNvPr>
          <p:cNvSpPr txBox="1"/>
          <p:nvPr/>
        </p:nvSpPr>
        <p:spPr>
          <a:xfrm>
            <a:off x="1130053" y="1774444"/>
            <a:ext cx="11061947"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Bị điểm kém, Bình đã thành thật khai báo với bố mẹ để được mẹ tha lỗi.</a:t>
            </a:r>
          </a:p>
        </p:txBody>
      </p:sp>
      <p:sp>
        <p:nvSpPr>
          <p:cNvPr id="49" name="TextBox 48">
            <a:extLst>
              <a:ext uri="{FF2B5EF4-FFF2-40B4-BE49-F238E27FC236}">
                <a16:creationId xmlns:a16="http://schemas.microsoft.com/office/drawing/2014/main" xmlns="" id="{949F7CBF-65C3-4F1C-931E-D668D53F038C}"/>
              </a:ext>
            </a:extLst>
          </p:cNvPr>
          <p:cNvSpPr txBox="1"/>
          <p:nvPr/>
        </p:nvSpPr>
        <p:spPr>
          <a:xfrm>
            <a:off x="1155484" y="2405578"/>
            <a:ext cx="9274235"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Các bạn không được gian lận khi làm bài thi.</a:t>
            </a:r>
          </a:p>
        </p:txBody>
      </p:sp>
      <p:cxnSp>
        <p:nvCxnSpPr>
          <p:cNvPr id="21" name="Straight Connector 20">
            <a:extLst>
              <a:ext uri="{FF2B5EF4-FFF2-40B4-BE49-F238E27FC236}">
                <a16:creationId xmlns:a16="http://schemas.microsoft.com/office/drawing/2014/main" xmlns="" id="{E720FB7C-DAB3-42B2-A3EE-DC460F18BF4B}"/>
              </a:ext>
            </a:extLst>
          </p:cNvPr>
          <p:cNvCxnSpPr>
            <a:cxnSpLocks/>
          </p:cNvCxnSpPr>
          <p:nvPr/>
        </p:nvCxnSpPr>
        <p:spPr>
          <a:xfrm>
            <a:off x="4434567" y="2157440"/>
            <a:ext cx="144014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720FB7C-DAB3-42B2-A3EE-DC460F18BF4B}"/>
              </a:ext>
            </a:extLst>
          </p:cNvPr>
          <p:cNvCxnSpPr>
            <a:cxnSpLocks/>
          </p:cNvCxnSpPr>
          <p:nvPr/>
        </p:nvCxnSpPr>
        <p:spPr>
          <a:xfrm>
            <a:off x="4461707" y="2798354"/>
            <a:ext cx="1068105"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6" grpId="0" animBg="1"/>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3EA79DD-1232-42AA-B5D9-FDA44C7EF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00"/>
            <a:ext cx="12192000" cy="6826250"/>
          </a:xfrm>
          <a:prstGeom prst="rect">
            <a:avLst/>
          </a:prstGeom>
        </p:spPr>
      </p:pic>
      <p:pic>
        <p:nvPicPr>
          <p:cNvPr id="6" name="videoplayback">
            <a:hlinkClick r:id="" action="ppaction://media"/>
            <a:extLst>
              <a:ext uri="{FF2B5EF4-FFF2-40B4-BE49-F238E27FC236}">
                <a16:creationId xmlns:a16="http://schemas.microsoft.com/office/drawing/2014/main" xmlns="" id="{4AD3F4D6-A126-48C9-BBF2-2EA144E1ED4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28900" y="368300"/>
            <a:ext cx="8737600" cy="6045200"/>
          </a:xfrm>
          <a:prstGeom prst="rect">
            <a:avLst/>
          </a:prstGeom>
        </p:spPr>
      </p:pic>
    </p:spTree>
    <p:extLst>
      <p:ext uri="{BB962C8B-B14F-4D97-AF65-F5344CB8AC3E}">
        <p14:creationId xmlns:p14="http://schemas.microsoft.com/office/powerpoint/2010/main" val="35002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1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63DDF04-64B5-41AE-85A6-AC667DDC4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3000" cy="6858000"/>
          </a:xfrm>
          <a:prstGeom prst="rect">
            <a:avLst/>
          </a:prstGeom>
        </p:spPr>
      </p:pic>
      <p:sp>
        <p:nvSpPr>
          <p:cNvPr id="6" name="TextBox 5">
            <a:extLst>
              <a:ext uri="{FF2B5EF4-FFF2-40B4-BE49-F238E27FC236}">
                <a16:creationId xmlns:a16="http://schemas.microsoft.com/office/drawing/2014/main" xmlns="" id="{C800F27D-5C71-4A7C-946D-4FCAC52258F9}"/>
              </a:ext>
            </a:extLst>
          </p:cNvPr>
          <p:cNvSpPr txBox="1"/>
          <p:nvPr/>
        </p:nvSpPr>
        <p:spPr>
          <a:xfrm>
            <a:off x="920178" y="1152712"/>
            <a:ext cx="1887596" cy="46166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Bài tập 3:</a:t>
            </a:r>
          </a:p>
        </p:txBody>
      </p:sp>
      <p:sp>
        <p:nvSpPr>
          <p:cNvPr id="7" name="TextBox 6">
            <a:extLst>
              <a:ext uri="{FF2B5EF4-FFF2-40B4-BE49-F238E27FC236}">
                <a16:creationId xmlns:a16="http://schemas.microsoft.com/office/drawing/2014/main" xmlns="" id="{170FD690-696F-4FA2-916E-476BEB313488}"/>
              </a:ext>
            </a:extLst>
          </p:cNvPr>
          <p:cNvSpPr txBox="1"/>
          <p:nvPr/>
        </p:nvSpPr>
        <p:spPr>
          <a:xfrm>
            <a:off x="2632728" y="1152712"/>
            <a:ext cx="8169384"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Dòng nào dưới đây nêu đúng nghĩa của từ </a:t>
            </a:r>
            <a:r>
              <a:rPr lang="vi-VN" sz="2400" b="1" dirty="0">
                <a:solidFill>
                  <a:srgbClr val="FF0000"/>
                </a:solidFill>
                <a:latin typeface="HP001 4 hàng" panose="020B0603050302020204" pitchFamily="34" charset="-93"/>
              </a:rPr>
              <a:t>tự trọng</a:t>
            </a:r>
            <a:r>
              <a:rPr lang="vi-VN" sz="2400" b="1" dirty="0">
                <a:solidFill>
                  <a:srgbClr val="D60093"/>
                </a:solidFill>
                <a:latin typeface="HP001 4 hàng" panose="020B0603050302020204" pitchFamily="34" charset="-93"/>
              </a:rPr>
              <a:t>.</a:t>
            </a:r>
          </a:p>
        </p:txBody>
      </p:sp>
      <p:cxnSp>
        <p:nvCxnSpPr>
          <p:cNvPr id="8" name="Straight Connector 7">
            <a:extLst>
              <a:ext uri="{FF2B5EF4-FFF2-40B4-BE49-F238E27FC236}">
                <a16:creationId xmlns:a16="http://schemas.microsoft.com/office/drawing/2014/main" xmlns="" id="{5355DFED-CE9C-40B3-9741-EBFAC0F7CDB4}"/>
              </a:ext>
            </a:extLst>
          </p:cNvPr>
          <p:cNvCxnSpPr>
            <a:cxnSpLocks/>
          </p:cNvCxnSpPr>
          <p:nvPr/>
        </p:nvCxnSpPr>
        <p:spPr>
          <a:xfrm>
            <a:off x="6263015" y="1531142"/>
            <a:ext cx="1656911"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D5CB3BB-1DB0-46C2-B4D7-BDFEC11DACC6}"/>
              </a:ext>
            </a:extLst>
          </p:cNvPr>
          <p:cNvCxnSpPr>
            <a:cxnSpLocks/>
          </p:cNvCxnSpPr>
          <p:nvPr/>
        </p:nvCxnSpPr>
        <p:spPr>
          <a:xfrm>
            <a:off x="2807774" y="1543668"/>
            <a:ext cx="1263185" cy="0"/>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A91864A0-C06C-4C8B-B4C5-7B26B1E1A3A2}"/>
              </a:ext>
            </a:extLst>
          </p:cNvPr>
          <p:cNvSpPr/>
          <p:nvPr/>
        </p:nvSpPr>
        <p:spPr>
          <a:xfrm>
            <a:off x="884423" y="1648922"/>
            <a:ext cx="10343209" cy="33832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6" name="TextBox 15">
            <a:extLst>
              <a:ext uri="{FF2B5EF4-FFF2-40B4-BE49-F238E27FC236}">
                <a16:creationId xmlns:a16="http://schemas.microsoft.com/office/drawing/2014/main" xmlns="" id="{5ACF5241-1804-4716-B97C-694D8D9260E3}"/>
              </a:ext>
            </a:extLst>
          </p:cNvPr>
          <p:cNvSpPr txBox="1"/>
          <p:nvPr/>
        </p:nvSpPr>
        <p:spPr>
          <a:xfrm>
            <a:off x="1101229" y="2080574"/>
            <a:ext cx="4054381"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a. Tin vào bản thân mình.</a:t>
            </a:r>
          </a:p>
        </p:txBody>
      </p:sp>
      <p:sp>
        <p:nvSpPr>
          <p:cNvPr id="17" name="TextBox 16">
            <a:extLst>
              <a:ext uri="{FF2B5EF4-FFF2-40B4-BE49-F238E27FC236}">
                <a16:creationId xmlns:a16="http://schemas.microsoft.com/office/drawing/2014/main" xmlns="" id="{8DED3182-29EE-44A8-846C-805A79F9840A}"/>
              </a:ext>
            </a:extLst>
          </p:cNvPr>
          <p:cNvSpPr txBox="1"/>
          <p:nvPr/>
        </p:nvSpPr>
        <p:spPr>
          <a:xfrm>
            <a:off x="1101229" y="2801634"/>
            <a:ext cx="5838191"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b. Quyết định lấy công việc của mình.</a:t>
            </a:r>
          </a:p>
        </p:txBody>
      </p:sp>
      <p:sp>
        <p:nvSpPr>
          <p:cNvPr id="18" name="TextBox 17">
            <a:extLst>
              <a:ext uri="{FF2B5EF4-FFF2-40B4-BE49-F238E27FC236}">
                <a16:creationId xmlns:a16="http://schemas.microsoft.com/office/drawing/2014/main" xmlns="" id="{2DCE0078-CBC0-4624-B1E7-E2194F8C64CF}"/>
              </a:ext>
            </a:extLst>
          </p:cNvPr>
          <p:cNvSpPr txBox="1"/>
          <p:nvPr/>
        </p:nvSpPr>
        <p:spPr>
          <a:xfrm>
            <a:off x="1101229" y="3513488"/>
            <a:ext cx="6126290"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c. Coi trọng và giữ gìn phẩm giá của mình.</a:t>
            </a:r>
          </a:p>
        </p:txBody>
      </p:sp>
      <p:sp>
        <p:nvSpPr>
          <p:cNvPr id="19" name="TextBox 18">
            <a:extLst>
              <a:ext uri="{FF2B5EF4-FFF2-40B4-BE49-F238E27FC236}">
                <a16:creationId xmlns:a16="http://schemas.microsoft.com/office/drawing/2014/main" xmlns="" id="{A450E2AE-8782-4BB1-97BE-3ECC47449B0B}"/>
              </a:ext>
            </a:extLst>
          </p:cNvPr>
          <p:cNvSpPr txBox="1"/>
          <p:nvPr/>
        </p:nvSpPr>
        <p:spPr>
          <a:xfrm>
            <a:off x="1101228" y="4250394"/>
            <a:ext cx="7403945"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d. Đánh giá mình quá cao và coi thường người khác.</a:t>
            </a:r>
          </a:p>
        </p:txBody>
      </p:sp>
      <p:sp>
        <p:nvSpPr>
          <p:cNvPr id="3" name="Rectangle: Rounded Corners 2">
            <a:extLst>
              <a:ext uri="{FF2B5EF4-FFF2-40B4-BE49-F238E27FC236}">
                <a16:creationId xmlns:a16="http://schemas.microsoft.com/office/drawing/2014/main" xmlns="" id="{0E8EFB31-5637-43D6-BFD5-28FD803CC711}"/>
              </a:ext>
            </a:extLst>
          </p:cNvPr>
          <p:cNvSpPr/>
          <p:nvPr/>
        </p:nvSpPr>
        <p:spPr>
          <a:xfrm>
            <a:off x="5285984" y="1909915"/>
            <a:ext cx="2279737" cy="461665"/>
          </a:xfrm>
          <a:prstGeom prst="roundRect">
            <a:avLst/>
          </a:prstGeom>
          <a:gradFill flip="none" rotWithShape="1">
            <a:gsLst>
              <a:gs pos="0">
                <a:srgbClr val="45E97C">
                  <a:tint val="66000"/>
                  <a:satMod val="160000"/>
                </a:srgbClr>
              </a:gs>
              <a:gs pos="50000">
                <a:srgbClr val="45E97C">
                  <a:tint val="44500"/>
                  <a:satMod val="160000"/>
                </a:srgbClr>
              </a:gs>
              <a:gs pos="100000">
                <a:srgbClr val="45E97C">
                  <a:tint val="23500"/>
                  <a:satMod val="160000"/>
                </a:srgbClr>
              </a:gs>
            </a:gsLst>
            <a:lin ang="189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2400" b="1" dirty="0">
                <a:solidFill>
                  <a:srgbClr val="FF0000"/>
                </a:solidFill>
                <a:latin typeface="HP001 4 hàng" panose="020B0603050302020204" pitchFamily="34" charset="-93"/>
              </a:rPr>
              <a:t>tự tin</a:t>
            </a:r>
          </a:p>
        </p:txBody>
      </p:sp>
      <p:sp>
        <p:nvSpPr>
          <p:cNvPr id="21" name="Rectangle: Rounded Corners 20">
            <a:extLst>
              <a:ext uri="{FF2B5EF4-FFF2-40B4-BE49-F238E27FC236}">
                <a16:creationId xmlns:a16="http://schemas.microsoft.com/office/drawing/2014/main" xmlns="" id="{4CA0FFA7-5116-47F0-A858-84F8F2332979}"/>
              </a:ext>
            </a:extLst>
          </p:cNvPr>
          <p:cNvSpPr/>
          <p:nvPr/>
        </p:nvSpPr>
        <p:spPr>
          <a:xfrm>
            <a:off x="6425852" y="2621769"/>
            <a:ext cx="2279737" cy="461665"/>
          </a:xfrm>
          <a:prstGeom prst="roundRect">
            <a:avLst/>
          </a:prstGeom>
          <a:gradFill flip="none" rotWithShape="1">
            <a:gsLst>
              <a:gs pos="0">
                <a:srgbClr val="45E97C">
                  <a:tint val="66000"/>
                  <a:satMod val="160000"/>
                </a:srgbClr>
              </a:gs>
              <a:gs pos="50000">
                <a:srgbClr val="45E97C">
                  <a:tint val="44500"/>
                  <a:satMod val="160000"/>
                </a:srgbClr>
              </a:gs>
              <a:gs pos="100000">
                <a:srgbClr val="45E97C">
                  <a:tint val="23500"/>
                  <a:satMod val="160000"/>
                </a:srgbClr>
              </a:gs>
            </a:gsLst>
            <a:lin ang="189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2400" b="1" dirty="0">
                <a:solidFill>
                  <a:srgbClr val="FF0000"/>
                </a:solidFill>
                <a:latin typeface="HP001 4 hàng" panose="020B0603050302020204" pitchFamily="34" charset="-93"/>
              </a:rPr>
              <a:t>tự quyết</a:t>
            </a:r>
          </a:p>
        </p:txBody>
      </p:sp>
      <p:sp>
        <p:nvSpPr>
          <p:cNvPr id="25" name="Rectangle: Rounded Corners 24">
            <a:extLst>
              <a:ext uri="{FF2B5EF4-FFF2-40B4-BE49-F238E27FC236}">
                <a16:creationId xmlns:a16="http://schemas.microsoft.com/office/drawing/2014/main" xmlns="" id="{7D79EDEC-0A0B-4EFC-81A5-D9824230498A}"/>
              </a:ext>
            </a:extLst>
          </p:cNvPr>
          <p:cNvSpPr/>
          <p:nvPr/>
        </p:nvSpPr>
        <p:spPr>
          <a:xfrm>
            <a:off x="7247767" y="3368087"/>
            <a:ext cx="2279737" cy="461665"/>
          </a:xfrm>
          <a:prstGeom prst="roundRect">
            <a:avLst/>
          </a:prstGeom>
          <a:gradFill flip="none" rotWithShape="1">
            <a:gsLst>
              <a:gs pos="0">
                <a:srgbClr val="45E97C">
                  <a:tint val="66000"/>
                  <a:satMod val="160000"/>
                </a:srgbClr>
              </a:gs>
              <a:gs pos="50000">
                <a:srgbClr val="45E97C">
                  <a:tint val="44500"/>
                  <a:satMod val="160000"/>
                </a:srgbClr>
              </a:gs>
              <a:gs pos="100000">
                <a:srgbClr val="45E97C">
                  <a:tint val="23500"/>
                  <a:satMod val="160000"/>
                </a:srgbClr>
              </a:gs>
            </a:gsLst>
            <a:lin ang="189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2400" b="1" dirty="0">
                <a:solidFill>
                  <a:srgbClr val="FF0000"/>
                </a:solidFill>
                <a:latin typeface="HP001 4 hàng" panose="020B0603050302020204" pitchFamily="34" charset="-93"/>
              </a:rPr>
              <a:t>tự trọng</a:t>
            </a:r>
          </a:p>
        </p:txBody>
      </p:sp>
      <p:sp>
        <p:nvSpPr>
          <p:cNvPr id="26" name="Rectangle: Rounded Corners 25">
            <a:extLst>
              <a:ext uri="{FF2B5EF4-FFF2-40B4-BE49-F238E27FC236}">
                <a16:creationId xmlns:a16="http://schemas.microsoft.com/office/drawing/2014/main" xmlns="" id="{F5C0FD8C-EA15-4924-9DE3-F4F6E951D429}"/>
              </a:ext>
            </a:extLst>
          </p:cNvPr>
          <p:cNvSpPr/>
          <p:nvPr/>
        </p:nvSpPr>
        <p:spPr>
          <a:xfrm>
            <a:off x="8297054" y="4064616"/>
            <a:ext cx="2735704" cy="461665"/>
          </a:xfrm>
          <a:prstGeom prst="roundRect">
            <a:avLst/>
          </a:prstGeom>
          <a:gradFill flip="none" rotWithShape="1">
            <a:gsLst>
              <a:gs pos="0">
                <a:srgbClr val="45E97C">
                  <a:tint val="66000"/>
                  <a:satMod val="160000"/>
                </a:srgbClr>
              </a:gs>
              <a:gs pos="50000">
                <a:srgbClr val="45E97C">
                  <a:tint val="44500"/>
                  <a:satMod val="160000"/>
                </a:srgbClr>
              </a:gs>
              <a:gs pos="100000">
                <a:srgbClr val="45E97C">
                  <a:tint val="23500"/>
                  <a:satMod val="160000"/>
                </a:srgbClr>
              </a:gs>
            </a:gsLst>
            <a:lin ang="189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2400" b="1" dirty="0">
                <a:solidFill>
                  <a:srgbClr val="FF0000"/>
                </a:solidFill>
                <a:latin typeface="HP001 4 hàng" panose="020B0603050302020204" pitchFamily="34" charset="-93"/>
              </a:rPr>
              <a:t>tự cao (tự kiêu)</a:t>
            </a:r>
          </a:p>
        </p:txBody>
      </p:sp>
      <p:sp>
        <p:nvSpPr>
          <p:cNvPr id="27" name="Rectangle: Rounded Corners 26">
            <a:extLst>
              <a:ext uri="{FF2B5EF4-FFF2-40B4-BE49-F238E27FC236}">
                <a16:creationId xmlns:a16="http://schemas.microsoft.com/office/drawing/2014/main" xmlns="" id="{63812C19-6775-4267-9C38-6A2401A8E415}"/>
              </a:ext>
            </a:extLst>
          </p:cNvPr>
          <p:cNvSpPr/>
          <p:nvPr/>
        </p:nvSpPr>
        <p:spPr>
          <a:xfrm>
            <a:off x="879426" y="5066736"/>
            <a:ext cx="10343209" cy="16948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28" name="TextBox 27">
            <a:extLst>
              <a:ext uri="{FF2B5EF4-FFF2-40B4-BE49-F238E27FC236}">
                <a16:creationId xmlns:a16="http://schemas.microsoft.com/office/drawing/2014/main" xmlns="" id="{5EF1D888-8AFE-40D1-8B9E-492DF9FEDC24}"/>
              </a:ext>
            </a:extLst>
          </p:cNvPr>
          <p:cNvSpPr txBox="1"/>
          <p:nvPr/>
        </p:nvSpPr>
        <p:spPr>
          <a:xfrm>
            <a:off x="1101230" y="5307433"/>
            <a:ext cx="1706544" cy="461665"/>
          </a:xfrm>
          <a:prstGeom prst="rect">
            <a:avLst/>
          </a:prstGeom>
          <a:noFill/>
        </p:spPr>
        <p:txBody>
          <a:bodyPr wrap="square" rtlCol="0">
            <a:spAutoFit/>
          </a:bodyPr>
          <a:lstStyle/>
          <a:p>
            <a:r>
              <a:rPr lang="vi-VN" sz="2400" b="1" i="1" dirty="0">
                <a:solidFill>
                  <a:srgbClr val="FF0000"/>
                </a:solidFill>
                <a:latin typeface="HP001 4 hàng" panose="020B0603050302020204" pitchFamily="34" charset="-93"/>
              </a:rPr>
              <a:t>Đặt câu:</a:t>
            </a:r>
          </a:p>
        </p:txBody>
      </p:sp>
      <p:sp>
        <p:nvSpPr>
          <p:cNvPr id="29" name="TextBox 28">
            <a:extLst>
              <a:ext uri="{FF2B5EF4-FFF2-40B4-BE49-F238E27FC236}">
                <a16:creationId xmlns:a16="http://schemas.microsoft.com/office/drawing/2014/main" xmlns="" id="{88873FA5-646C-4E53-BD02-E7C2928926CB}"/>
              </a:ext>
            </a:extLst>
          </p:cNvPr>
          <p:cNvSpPr txBox="1"/>
          <p:nvPr/>
        </p:nvSpPr>
        <p:spPr>
          <a:xfrm>
            <a:off x="1192569" y="5904865"/>
            <a:ext cx="10206116" cy="461665"/>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Dù ai cũng khó khăn, nhưng bà con trong xóm em luôn giữ tự trọng.</a:t>
            </a:r>
          </a:p>
        </p:txBody>
      </p:sp>
      <p:pic>
        <p:nvPicPr>
          <p:cNvPr id="11" name="Picture 10">
            <a:extLst>
              <a:ext uri="{FF2B5EF4-FFF2-40B4-BE49-F238E27FC236}">
                <a16:creationId xmlns:a16="http://schemas.microsoft.com/office/drawing/2014/main" xmlns="" id="{445404C0-FF7B-4086-9278-D081D08A7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30" y="3368086"/>
            <a:ext cx="1968218" cy="3474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Rounded Corners 13">
            <a:extLst>
              <a:ext uri="{FF2B5EF4-FFF2-40B4-BE49-F238E27FC236}">
                <a16:creationId xmlns:a16="http://schemas.microsoft.com/office/drawing/2014/main" xmlns="" id="{DBAA9D34-F6BF-459D-91BF-43C43191F29E}"/>
              </a:ext>
            </a:extLst>
          </p:cNvPr>
          <p:cNvSpPr/>
          <p:nvPr/>
        </p:nvSpPr>
        <p:spPr>
          <a:xfrm>
            <a:off x="2125721" y="2406181"/>
            <a:ext cx="5503731" cy="206523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9" name="Picture 8">
            <a:extLst>
              <a:ext uri="{FF2B5EF4-FFF2-40B4-BE49-F238E27FC236}">
                <a16:creationId xmlns:a16="http://schemas.microsoft.com/office/drawing/2014/main" xmlns="" id="{B597D116-1021-4839-9BC7-FF3221B80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4365" y="511240"/>
            <a:ext cx="8999601" cy="6887017"/>
          </a:xfrm>
          <a:prstGeom prst="rect">
            <a:avLst/>
          </a:prstGeom>
        </p:spPr>
      </p:pic>
      <p:sp>
        <p:nvSpPr>
          <p:cNvPr id="30" name="TextBox 29">
            <a:extLst>
              <a:ext uri="{FF2B5EF4-FFF2-40B4-BE49-F238E27FC236}">
                <a16:creationId xmlns:a16="http://schemas.microsoft.com/office/drawing/2014/main" xmlns="" id="{7D80D62C-F03B-4FDB-8FE8-8D1013DC0B41}"/>
              </a:ext>
            </a:extLst>
          </p:cNvPr>
          <p:cNvSpPr txBox="1"/>
          <p:nvPr/>
        </p:nvSpPr>
        <p:spPr>
          <a:xfrm>
            <a:off x="5284078" y="2549830"/>
            <a:ext cx="4329529" cy="461665"/>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Thế nào là tự trọng?</a:t>
            </a:r>
          </a:p>
        </p:txBody>
      </p:sp>
      <p:sp>
        <p:nvSpPr>
          <p:cNvPr id="13" name="Speech Bubble: Oval 12">
            <a:extLst>
              <a:ext uri="{FF2B5EF4-FFF2-40B4-BE49-F238E27FC236}">
                <a16:creationId xmlns:a16="http://schemas.microsoft.com/office/drawing/2014/main" xmlns="" id="{D88BBA5E-791C-499B-96A1-29EF179B64A6}"/>
              </a:ext>
            </a:extLst>
          </p:cNvPr>
          <p:cNvSpPr/>
          <p:nvPr/>
        </p:nvSpPr>
        <p:spPr>
          <a:xfrm>
            <a:off x="1741119" y="2158724"/>
            <a:ext cx="2688003" cy="2360560"/>
          </a:xfrm>
          <a:prstGeom prst="wedgeEllipseCallout">
            <a:avLst>
              <a:gd name="adj1" fmla="val -63184"/>
              <a:gd name="adj2" fmla="val 4828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4" name="TextBox 33">
            <a:extLst>
              <a:ext uri="{FF2B5EF4-FFF2-40B4-BE49-F238E27FC236}">
                <a16:creationId xmlns:a16="http://schemas.microsoft.com/office/drawing/2014/main" xmlns="" id="{112A9AE8-B1C6-4176-A083-D8EB2EA0E880}"/>
              </a:ext>
            </a:extLst>
          </p:cNvPr>
          <p:cNvSpPr txBox="1"/>
          <p:nvPr/>
        </p:nvSpPr>
        <p:spPr>
          <a:xfrm>
            <a:off x="1937711" y="2630735"/>
            <a:ext cx="2246584" cy="1569660"/>
          </a:xfrm>
          <a:prstGeom prst="rect">
            <a:avLst/>
          </a:prstGeom>
          <a:noFill/>
        </p:spPr>
        <p:txBody>
          <a:bodyPr wrap="square" rtlCol="0">
            <a:spAutoFit/>
          </a:bodyPr>
          <a:lstStyle/>
          <a:p>
            <a:pPr algn="ctr"/>
            <a:r>
              <a:rPr lang="vi-VN" sz="2400" b="1" dirty="0">
                <a:solidFill>
                  <a:srgbClr val="D60093"/>
                </a:solidFill>
                <a:latin typeface="HP001 4 hàng" panose="020B0603050302020204" pitchFamily="34" charset="-93"/>
              </a:rPr>
              <a:t>Tự trọng: coi trọng và giữ gìn phẩm giá của mình.</a:t>
            </a:r>
          </a:p>
        </p:txBody>
      </p:sp>
      <p:sp>
        <p:nvSpPr>
          <p:cNvPr id="35" name="TextBox 34">
            <a:extLst>
              <a:ext uri="{FF2B5EF4-FFF2-40B4-BE49-F238E27FC236}">
                <a16:creationId xmlns:a16="http://schemas.microsoft.com/office/drawing/2014/main" xmlns="" id="{01AE7C00-90CB-46C9-AF6F-8D5DD5541E41}"/>
              </a:ext>
            </a:extLst>
          </p:cNvPr>
          <p:cNvSpPr txBox="1"/>
          <p:nvPr/>
        </p:nvSpPr>
        <p:spPr>
          <a:xfrm>
            <a:off x="4774418" y="3299182"/>
            <a:ext cx="4329529" cy="830997"/>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 Tự trọng là một </a:t>
            </a:r>
          </a:p>
          <a:p>
            <a:r>
              <a:rPr lang="vi-VN" sz="2400" b="1" dirty="0">
                <a:solidFill>
                  <a:schemeClr val="bg1"/>
                </a:solidFill>
                <a:latin typeface="HP001 4 hàng" panose="020B0603050302020204" pitchFamily="34" charset="-93"/>
              </a:rPr>
              <a:t>đức tính tốt đẹp.</a:t>
            </a:r>
          </a:p>
        </p:txBody>
      </p:sp>
      <p:sp>
        <p:nvSpPr>
          <p:cNvPr id="36" name="TextBox 35">
            <a:extLst>
              <a:ext uri="{FF2B5EF4-FFF2-40B4-BE49-F238E27FC236}">
                <a16:creationId xmlns:a16="http://schemas.microsoft.com/office/drawing/2014/main" xmlns="" id="{F4F4EEC4-646D-444B-AA60-D85A19A2BE7F}"/>
              </a:ext>
            </a:extLst>
          </p:cNvPr>
          <p:cNvSpPr txBox="1"/>
          <p:nvPr/>
        </p:nvSpPr>
        <p:spPr>
          <a:xfrm>
            <a:off x="4745224" y="4089357"/>
            <a:ext cx="4286866" cy="830997"/>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 Trong cuộc sống, chúng ta cần phải giữ tự trọng.</a:t>
            </a:r>
          </a:p>
        </p:txBody>
      </p:sp>
      <p:sp>
        <p:nvSpPr>
          <p:cNvPr id="38" name="TextBox 37">
            <a:extLst>
              <a:ext uri="{FF2B5EF4-FFF2-40B4-BE49-F238E27FC236}">
                <a16:creationId xmlns:a16="http://schemas.microsoft.com/office/drawing/2014/main" xmlns="" id="{61F51BA2-3CC1-41DD-A963-50902D6A2E43}"/>
              </a:ext>
            </a:extLst>
          </p:cNvPr>
          <p:cNvSpPr txBox="1"/>
          <p:nvPr/>
        </p:nvSpPr>
        <p:spPr>
          <a:xfrm>
            <a:off x="4758825" y="2495703"/>
            <a:ext cx="4329529" cy="830997"/>
          </a:xfrm>
          <a:prstGeom prst="rect">
            <a:avLst/>
          </a:prstGeom>
          <a:noFill/>
        </p:spPr>
        <p:txBody>
          <a:bodyPr wrap="square" rtlCol="0">
            <a:spAutoFit/>
          </a:bodyPr>
          <a:lstStyle/>
          <a:p>
            <a:r>
              <a:rPr lang="vi-VN" sz="2400" b="1" dirty="0">
                <a:solidFill>
                  <a:schemeClr val="bg1"/>
                </a:solidFill>
                <a:latin typeface="HP001 4 hàng" panose="020B0603050302020204" pitchFamily="34" charset="-93"/>
              </a:rPr>
              <a:t>Tự trọng là coi trọng và giữ gìn phẩm giá của mình.</a:t>
            </a:r>
          </a:p>
        </p:txBody>
      </p:sp>
    </p:spTree>
    <p:extLst>
      <p:ext uri="{BB962C8B-B14F-4D97-AF65-F5344CB8AC3E}">
        <p14:creationId xmlns:p14="http://schemas.microsoft.com/office/powerpoint/2010/main" val="2766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18"/>
                                        </p:tgtEl>
                                        <p:attrNameLst>
                                          <p:attrName>style.color</p:attrName>
                                        </p:attrNameLst>
                                      </p:cBhvr>
                                      <p:to>
                                        <a:srgbClr val="00B050"/>
                                      </p:to>
                                    </p:animClr>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16"/>
                                        </p:tgtEl>
                                        <p:attrNameLst>
                                          <p:attrName>ppt_x</p:attrName>
                                        </p:attrNameLst>
                                      </p:cBhvr>
                                      <p:tavLst>
                                        <p:tav tm="0">
                                          <p:val>
                                            <p:strVal val="ppt_x"/>
                                          </p:val>
                                        </p:tav>
                                        <p:tav tm="100000">
                                          <p:val>
                                            <p:strVal val="ppt_x"/>
                                          </p:val>
                                        </p:tav>
                                      </p:tavLst>
                                    </p:anim>
                                    <p:anim calcmode="lin" valueType="num">
                                      <p:cBhvr additive="base">
                                        <p:cTn id="73" dur="500"/>
                                        <p:tgtEl>
                                          <p:spTgt spid="16"/>
                                        </p:tgtEl>
                                        <p:attrNameLst>
                                          <p:attrName>ppt_y</p:attrName>
                                        </p:attrNameLst>
                                      </p:cBhvr>
                                      <p:tavLst>
                                        <p:tav tm="0">
                                          <p:val>
                                            <p:strVal val="ppt_y"/>
                                          </p:val>
                                        </p:tav>
                                        <p:tav tm="100000">
                                          <p:val>
                                            <p:strVal val="1+ppt_h/2"/>
                                          </p:val>
                                        </p:tav>
                                      </p:tavLst>
                                    </p:anim>
                                    <p:set>
                                      <p:cBhvr>
                                        <p:cTn id="74" dur="1" fill="hold">
                                          <p:stCondLst>
                                            <p:cond delay="499"/>
                                          </p:stCondLst>
                                        </p:cTn>
                                        <p:tgtEl>
                                          <p:spTgt spid="16"/>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7"/>
                                        </p:tgtEl>
                                        <p:attrNameLst>
                                          <p:attrName>ppt_x</p:attrName>
                                        </p:attrNameLst>
                                      </p:cBhvr>
                                      <p:tavLst>
                                        <p:tav tm="0">
                                          <p:val>
                                            <p:strVal val="ppt_x"/>
                                          </p:val>
                                        </p:tav>
                                        <p:tav tm="100000">
                                          <p:val>
                                            <p:strVal val="ppt_x"/>
                                          </p:val>
                                        </p:tav>
                                      </p:tavLst>
                                    </p:anim>
                                    <p:anim calcmode="lin" valueType="num">
                                      <p:cBhvr additive="base">
                                        <p:cTn id="77" dur="500"/>
                                        <p:tgtEl>
                                          <p:spTgt spid="17"/>
                                        </p:tgtEl>
                                        <p:attrNameLst>
                                          <p:attrName>ppt_y</p:attrName>
                                        </p:attrNameLst>
                                      </p:cBhvr>
                                      <p:tavLst>
                                        <p:tav tm="0">
                                          <p:val>
                                            <p:strVal val="ppt_y"/>
                                          </p:val>
                                        </p:tav>
                                        <p:tav tm="100000">
                                          <p:val>
                                            <p:strVal val="1+ppt_h/2"/>
                                          </p:val>
                                        </p:tav>
                                      </p:tavLst>
                                    </p:anim>
                                    <p:set>
                                      <p:cBhvr>
                                        <p:cTn id="78" dur="1" fill="hold">
                                          <p:stCondLst>
                                            <p:cond delay="499"/>
                                          </p:stCondLst>
                                        </p:cTn>
                                        <p:tgtEl>
                                          <p:spTgt spid="1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8"/>
                                        </p:tgtEl>
                                        <p:attrNameLst>
                                          <p:attrName>ppt_x</p:attrName>
                                        </p:attrNameLst>
                                      </p:cBhvr>
                                      <p:tavLst>
                                        <p:tav tm="0">
                                          <p:val>
                                            <p:strVal val="ppt_x"/>
                                          </p:val>
                                        </p:tav>
                                        <p:tav tm="100000">
                                          <p:val>
                                            <p:strVal val="ppt_x"/>
                                          </p:val>
                                        </p:tav>
                                      </p:tavLst>
                                    </p:anim>
                                    <p:anim calcmode="lin" valueType="num">
                                      <p:cBhvr additive="base">
                                        <p:cTn id="81" dur="500"/>
                                        <p:tgtEl>
                                          <p:spTgt spid="18"/>
                                        </p:tgtEl>
                                        <p:attrNameLst>
                                          <p:attrName>ppt_y</p:attrName>
                                        </p:attrNameLst>
                                      </p:cBhvr>
                                      <p:tavLst>
                                        <p:tav tm="0">
                                          <p:val>
                                            <p:strVal val="ppt_y"/>
                                          </p:val>
                                        </p:tav>
                                        <p:tav tm="100000">
                                          <p:val>
                                            <p:strVal val="1+ppt_h/2"/>
                                          </p:val>
                                        </p:tav>
                                      </p:tavLst>
                                    </p:anim>
                                    <p:set>
                                      <p:cBhvr>
                                        <p:cTn id="82" dur="1" fill="hold">
                                          <p:stCondLst>
                                            <p:cond delay="499"/>
                                          </p:stCondLst>
                                        </p:cTn>
                                        <p:tgtEl>
                                          <p:spTgt spid="18"/>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9"/>
                                        </p:tgtEl>
                                        <p:attrNameLst>
                                          <p:attrName>ppt_x</p:attrName>
                                        </p:attrNameLst>
                                      </p:cBhvr>
                                      <p:tavLst>
                                        <p:tav tm="0">
                                          <p:val>
                                            <p:strVal val="ppt_x"/>
                                          </p:val>
                                        </p:tav>
                                        <p:tav tm="100000">
                                          <p:val>
                                            <p:strVal val="ppt_x"/>
                                          </p:val>
                                        </p:tav>
                                      </p:tavLst>
                                    </p:anim>
                                    <p:anim calcmode="lin" valueType="num">
                                      <p:cBhvr additive="base">
                                        <p:cTn id="85" dur="500"/>
                                        <p:tgtEl>
                                          <p:spTgt spid="19"/>
                                        </p:tgtEl>
                                        <p:attrNameLst>
                                          <p:attrName>ppt_y</p:attrName>
                                        </p:attrNameLst>
                                      </p:cBhvr>
                                      <p:tavLst>
                                        <p:tav tm="0">
                                          <p:val>
                                            <p:strVal val="ppt_y"/>
                                          </p:val>
                                        </p:tav>
                                        <p:tav tm="100000">
                                          <p:val>
                                            <p:strVal val="1+ppt_h/2"/>
                                          </p:val>
                                        </p:tav>
                                      </p:tavLst>
                                    </p:anim>
                                    <p:set>
                                      <p:cBhvr>
                                        <p:cTn id="86" dur="1" fill="hold">
                                          <p:stCondLst>
                                            <p:cond delay="499"/>
                                          </p:stCondLst>
                                        </p:cTn>
                                        <p:tgtEl>
                                          <p:spTgt spid="19"/>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5"/>
                                        </p:tgtEl>
                                        <p:attrNameLst>
                                          <p:attrName>ppt_x</p:attrName>
                                        </p:attrNameLst>
                                      </p:cBhvr>
                                      <p:tavLst>
                                        <p:tav tm="0">
                                          <p:val>
                                            <p:strVal val="ppt_x"/>
                                          </p:val>
                                        </p:tav>
                                        <p:tav tm="100000">
                                          <p:val>
                                            <p:strVal val="ppt_x"/>
                                          </p:val>
                                        </p:tav>
                                      </p:tavLst>
                                    </p:anim>
                                    <p:anim calcmode="lin" valueType="num">
                                      <p:cBhvr additive="base">
                                        <p:cTn id="89" dur="500"/>
                                        <p:tgtEl>
                                          <p:spTgt spid="25"/>
                                        </p:tgtEl>
                                        <p:attrNameLst>
                                          <p:attrName>ppt_y</p:attrName>
                                        </p:attrNameLst>
                                      </p:cBhvr>
                                      <p:tavLst>
                                        <p:tav tm="0">
                                          <p:val>
                                            <p:strVal val="ppt_y"/>
                                          </p:val>
                                        </p:tav>
                                        <p:tav tm="100000">
                                          <p:val>
                                            <p:strVal val="1+ppt_h/2"/>
                                          </p:val>
                                        </p:tav>
                                      </p:tavLst>
                                    </p:anim>
                                    <p:set>
                                      <p:cBhvr>
                                        <p:cTn id="90" dur="1" fill="hold">
                                          <p:stCondLst>
                                            <p:cond delay="499"/>
                                          </p:stCondLst>
                                        </p:cTn>
                                        <p:tgtEl>
                                          <p:spTgt spid="25"/>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3"/>
                                        </p:tgtEl>
                                        <p:attrNameLst>
                                          <p:attrName>ppt_x</p:attrName>
                                        </p:attrNameLst>
                                      </p:cBhvr>
                                      <p:tavLst>
                                        <p:tav tm="0">
                                          <p:val>
                                            <p:strVal val="ppt_x"/>
                                          </p:val>
                                        </p:tav>
                                        <p:tav tm="100000">
                                          <p:val>
                                            <p:strVal val="ppt_x"/>
                                          </p:val>
                                        </p:tav>
                                      </p:tavLst>
                                    </p:anim>
                                    <p:anim calcmode="lin" valueType="num">
                                      <p:cBhvr additive="base">
                                        <p:cTn id="93" dur="500"/>
                                        <p:tgtEl>
                                          <p:spTgt spid="3"/>
                                        </p:tgtEl>
                                        <p:attrNameLst>
                                          <p:attrName>ppt_y</p:attrName>
                                        </p:attrNameLst>
                                      </p:cBhvr>
                                      <p:tavLst>
                                        <p:tav tm="0">
                                          <p:val>
                                            <p:strVal val="ppt_y"/>
                                          </p:val>
                                        </p:tav>
                                        <p:tav tm="100000">
                                          <p:val>
                                            <p:strVal val="1+ppt_h/2"/>
                                          </p:val>
                                        </p:tav>
                                      </p:tavLst>
                                    </p:anim>
                                    <p:set>
                                      <p:cBhvr>
                                        <p:cTn id="94" dur="1" fill="hold">
                                          <p:stCondLst>
                                            <p:cond delay="499"/>
                                          </p:stCondLst>
                                        </p:cTn>
                                        <p:tgtEl>
                                          <p:spTgt spid="3"/>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21"/>
                                        </p:tgtEl>
                                        <p:attrNameLst>
                                          <p:attrName>ppt_x</p:attrName>
                                        </p:attrNameLst>
                                      </p:cBhvr>
                                      <p:tavLst>
                                        <p:tav tm="0">
                                          <p:val>
                                            <p:strVal val="ppt_x"/>
                                          </p:val>
                                        </p:tav>
                                        <p:tav tm="100000">
                                          <p:val>
                                            <p:strVal val="ppt_x"/>
                                          </p:val>
                                        </p:tav>
                                      </p:tavLst>
                                    </p:anim>
                                    <p:anim calcmode="lin" valueType="num">
                                      <p:cBhvr additive="base">
                                        <p:cTn id="97" dur="500"/>
                                        <p:tgtEl>
                                          <p:spTgt spid="21"/>
                                        </p:tgtEl>
                                        <p:attrNameLst>
                                          <p:attrName>ppt_y</p:attrName>
                                        </p:attrNameLst>
                                      </p:cBhvr>
                                      <p:tavLst>
                                        <p:tav tm="0">
                                          <p:val>
                                            <p:strVal val="ppt_y"/>
                                          </p:val>
                                        </p:tav>
                                        <p:tav tm="100000">
                                          <p:val>
                                            <p:strVal val="1+ppt_h/2"/>
                                          </p:val>
                                        </p:tav>
                                      </p:tavLst>
                                    </p:anim>
                                    <p:set>
                                      <p:cBhvr>
                                        <p:cTn id="98" dur="1" fill="hold">
                                          <p:stCondLst>
                                            <p:cond delay="499"/>
                                          </p:stCondLst>
                                        </p:cTn>
                                        <p:tgtEl>
                                          <p:spTgt spid="21"/>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26"/>
                                        </p:tgtEl>
                                        <p:attrNameLst>
                                          <p:attrName>ppt_x</p:attrName>
                                        </p:attrNameLst>
                                      </p:cBhvr>
                                      <p:tavLst>
                                        <p:tav tm="0">
                                          <p:val>
                                            <p:strVal val="ppt_x"/>
                                          </p:val>
                                        </p:tav>
                                        <p:tav tm="100000">
                                          <p:val>
                                            <p:strVal val="ppt_x"/>
                                          </p:val>
                                        </p:tav>
                                      </p:tavLst>
                                    </p:anim>
                                    <p:anim calcmode="lin" valueType="num">
                                      <p:cBhvr additive="base">
                                        <p:cTn id="101" dur="500"/>
                                        <p:tgtEl>
                                          <p:spTgt spid="26"/>
                                        </p:tgtEl>
                                        <p:attrNameLst>
                                          <p:attrName>ppt_y</p:attrName>
                                        </p:attrNameLst>
                                      </p:cBhvr>
                                      <p:tavLst>
                                        <p:tav tm="0">
                                          <p:val>
                                            <p:strVal val="ppt_y"/>
                                          </p:val>
                                        </p:tav>
                                        <p:tav tm="100000">
                                          <p:val>
                                            <p:strVal val="1+ppt_h/2"/>
                                          </p:val>
                                        </p:tav>
                                      </p:tavLst>
                                    </p:anim>
                                    <p:set>
                                      <p:cBhvr>
                                        <p:cTn id="102" dur="1" fill="hold">
                                          <p:stCondLst>
                                            <p:cond delay="499"/>
                                          </p:stCondLst>
                                        </p:cTn>
                                        <p:tgtEl>
                                          <p:spTgt spid="26"/>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28"/>
                                        </p:tgtEl>
                                        <p:attrNameLst>
                                          <p:attrName>ppt_x</p:attrName>
                                        </p:attrNameLst>
                                      </p:cBhvr>
                                      <p:tavLst>
                                        <p:tav tm="0">
                                          <p:val>
                                            <p:strVal val="ppt_x"/>
                                          </p:val>
                                        </p:tav>
                                        <p:tav tm="100000">
                                          <p:val>
                                            <p:strVal val="ppt_x"/>
                                          </p:val>
                                        </p:tav>
                                      </p:tavLst>
                                    </p:anim>
                                    <p:anim calcmode="lin" valueType="num">
                                      <p:cBhvr additive="base">
                                        <p:cTn id="105" dur="500"/>
                                        <p:tgtEl>
                                          <p:spTgt spid="28"/>
                                        </p:tgtEl>
                                        <p:attrNameLst>
                                          <p:attrName>ppt_y</p:attrName>
                                        </p:attrNameLst>
                                      </p:cBhvr>
                                      <p:tavLst>
                                        <p:tav tm="0">
                                          <p:val>
                                            <p:strVal val="ppt_y"/>
                                          </p:val>
                                        </p:tav>
                                        <p:tav tm="100000">
                                          <p:val>
                                            <p:strVal val="1+ppt_h/2"/>
                                          </p:val>
                                        </p:tav>
                                      </p:tavLst>
                                    </p:anim>
                                    <p:set>
                                      <p:cBhvr>
                                        <p:cTn id="106" dur="1" fill="hold">
                                          <p:stCondLst>
                                            <p:cond delay="499"/>
                                          </p:stCondLst>
                                        </p:cTn>
                                        <p:tgtEl>
                                          <p:spTgt spid="28"/>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29"/>
                                        </p:tgtEl>
                                        <p:attrNameLst>
                                          <p:attrName>ppt_x</p:attrName>
                                        </p:attrNameLst>
                                      </p:cBhvr>
                                      <p:tavLst>
                                        <p:tav tm="0">
                                          <p:val>
                                            <p:strVal val="ppt_x"/>
                                          </p:val>
                                        </p:tav>
                                        <p:tav tm="100000">
                                          <p:val>
                                            <p:strVal val="ppt_x"/>
                                          </p:val>
                                        </p:tav>
                                      </p:tavLst>
                                    </p:anim>
                                    <p:anim calcmode="lin" valueType="num">
                                      <p:cBhvr additive="base">
                                        <p:cTn id="109" dur="500"/>
                                        <p:tgtEl>
                                          <p:spTgt spid="29"/>
                                        </p:tgtEl>
                                        <p:attrNameLst>
                                          <p:attrName>ppt_y</p:attrName>
                                        </p:attrNameLst>
                                      </p:cBhvr>
                                      <p:tavLst>
                                        <p:tav tm="0">
                                          <p:val>
                                            <p:strVal val="ppt_y"/>
                                          </p:val>
                                        </p:tav>
                                        <p:tav tm="100000">
                                          <p:val>
                                            <p:strVal val="1+ppt_h/2"/>
                                          </p:val>
                                        </p:tav>
                                      </p:tavLst>
                                    </p:anim>
                                    <p:set>
                                      <p:cBhvr>
                                        <p:cTn id="110" dur="1" fill="hold">
                                          <p:stCondLst>
                                            <p:cond delay="499"/>
                                          </p:stCondLst>
                                        </p:cTn>
                                        <p:tgtEl>
                                          <p:spTgt spid="29"/>
                                        </p:tgtEl>
                                        <p:attrNameLst>
                                          <p:attrName>style.visibility</p:attrName>
                                        </p:attrNameLst>
                                      </p:cBhvr>
                                      <p:to>
                                        <p:strVal val="hidden"/>
                                      </p:to>
                                    </p:set>
                                  </p:childTnLst>
                                </p:cTn>
                              </p:par>
                              <p:par>
                                <p:cTn id="111" presetID="2" presetClass="exit" presetSubtype="4" fill="hold" grpId="0" nodeType="withEffect">
                                  <p:stCondLst>
                                    <p:cond delay="0"/>
                                  </p:stCondLst>
                                  <p:childTnLst>
                                    <p:anim calcmode="lin" valueType="num">
                                      <p:cBhvr additive="base">
                                        <p:cTn id="112" dur="500"/>
                                        <p:tgtEl>
                                          <p:spTgt spid="15"/>
                                        </p:tgtEl>
                                        <p:attrNameLst>
                                          <p:attrName>ppt_x</p:attrName>
                                        </p:attrNameLst>
                                      </p:cBhvr>
                                      <p:tavLst>
                                        <p:tav tm="0">
                                          <p:val>
                                            <p:strVal val="ppt_x"/>
                                          </p:val>
                                        </p:tav>
                                        <p:tav tm="100000">
                                          <p:val>
                                            <p:strVal val="ppt_x"/>
                                          </p:val>
                                        </p:tav>
                                      </p:tavLst>
                                    </p:anim>
                                    <p:anim calcmode="lin" valueType="num">
                                      <p:cBhvr additive="base">
                                        <p:cTn id="113" dur="500"/>
                                        <p:tgtEl>
                                          <p:spTgt spid="15"/>
                                        </p:tgtEl>
                                        <p:attrNameLst>
                                          <p:attrName>ppt_y</p:attrName>
                                        </p:attrNameLst>
                                      </p:cBhvr>
                                      <p:tavLst>
                                        <p:tav tm="0">
                                          <p:val>
                                            <p:strVal val="ppt_y"/>
                                          </p:val>
                                        </p:tav>
                                        <p:tav tm="100000">
                                          <p:val>
                                            <p:strVal val="1+ppt_h/2"/>
                                          </p:val>
                                        </p:tav>
                                      </p:tavLst>
                                    </p:anim>
                                    <p:set>
                                      <p:cBhvr>
                                        <p:cTn id="114" dur="1" fill="hold">
                                          <p:stCondLst>
                                            <p:cond delay="499"/>
                                          </p:stCondLst>
                                        </p:cTn>
                                        <p:tgtEl>
                                          <p:spTgt spid="15"/>
                                        </p:tgtEl>
                                        <p:attrNameLst>
                                          <p:attrName>style.visibility</p:attrName>
                                        </p:attrNameLst>
                                      </p:cBhvr>
                                      <p:to>
                                        <p:strVal val="hidden"/>
                                      </p:to>
                                    </p:set>
                                  </p:childTnLst>
                                </p:cTn>
                              </p:par>
                              <p:par>
                                <p:cTn id="115" presetID="2" presetClass="exit" presetSubtype="4" fill="hold" grpId="0" nodeType="withEffect">
                                  <p:stCondLst>
                                    <p:cond delay="0"/>
                                  </p:stCondLst>
                                  <p:childTnLst>
                                    <p:anim calcmode="lin" valueType="num">
                                      <p:cBhvr additive="base">
                                        <p:cTn id="116" dur="500"/>
                                        <p:tgtEl>
                                          <p:spTgt spid="27"/>
                                        </p:tgtEl>
                                        <p:attrNameLst>
                                          <p:attrName>ppt_x</p:attrName>
                                        </p:attrNameLst>
                                      </p:cBhvr>
                                      <p:tavLst>
                                        <p:tav tm="0">
                                          <p:val>
                                            <p:strVal val="ppt_x"/>
                                          </p:val>
                                        </p:tav>
                                        <p:tav tm="100000">
                                          <p:val>
                                            <p:strVal val="ppt_x"/>
                                          </p:val>
                                        </p:tav>
                                      </p:tavLst>
                                    </p:anim>
                                    <p:anim calcmode="lin" valueType="num">
                                      <p:cBhvr additive="base">
                                        <p:cTn id="117" dur="500"/>
                                        <p:tgtEl>
                                          <p:spTgt spid="27"/>
                                        </p:tgtEl>
                                        <p:attrNameLst>
                                          <p:attrName>ppt_y</p:attrName>
                                        </p:attrNameLst>
                                      </p:cBhvr>
                                      <p:tavLst>
                                        <p:tav tm="0">
                                          <p:val>
                                            <p:strVal val="ppt_y"/>
                                          </p:val>
                                        </p:tav>
                                        <p:tav tm="100000">
                                          <p:val>
                                            <p:strVal val="1+ppt_h/2"/>
                                          </p:val>
                                        </p:tav>
                                      </p:tavLst>
                                    </p:anim>
                                    <p:set>
                                      <p:cBhvr>
                                        <p:cTn id="118" dur="1" fill="hold">
                                          <p:stCondLst>
                                            <p:cond delay="499"/>
                                          </p:stCondLst>
                                        </p:cTn>
                                        <p:tgtEl>
                                          <p:spTgt spid="2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nodeType="click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500" fill="hold"/>
                                        <p:tgtEl>
                                          <p:spTgt spid="9"/>
                                        </p:tgtEl>
                                        <p:attrNameLst>
                                          <p:attrName>ppt_x</p:attrName>
                                        </p:attrNameLst>
                                      </p:cBhvr>
                                      <p:tavLst>
                                        <p:tav tm="0">
                                          <p:val>
                                            <p:strVal val="1+#ppt_w/2"/>
                                          </p:val>
                                        </p:tav>
                                        <p:tav tm="100000">
                                          <p:val>
                                            <p:strVal val="#ppt_x"/>
                                          </p:val>
                                        </p:tav>
                                      </p:tavLst>
                                    </p:anim>
                                    <p:anim calcmode="lin" valueType="num">
                                      <p:cBhvr additive="base">
                                        <p:cTn id="124" dur="500" fill="hold"/>
                                        <p:tgtEl>
                                          <p:spTgt spid="9"/>
                                        </p:tgtEl>
                                        <p:attrNameLst>
                                          <p:attrName>ppt_y</p:attrName>
                                        </p:attrNameLst>
                                      </p:cBhvr>
                                      <p:tavLst>
                                        <p:tav tm="0">
                                          <p:val>
                                            <p:strVal val="#ppt_y"/>
                                          </p:val>
                                        </p:tav>
                                        <p:tav tm="100000">
                                          <p:val>
                                            <p:strVal val="#ppt_y"/>
                                          </p:val>
                                        </p:tav>
                                      </p:tavLst>
                                    </p:anim>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left)">
                                      <p:cBhvr>
                                        <p:cTn id="128" dur="500"/>
                                        <p:tgtEl>
                                          <p:spTgt spid="30"/>
                                        </p:tgtEl>
                                      </p:cBhvr>
                                    </p:animEffect>
                                  </p:childTnLst>
                                </p:cTn>
                              </p:par>
                            </p:childTnLst>
                          </p:cTn>
                        </p:par>
                        <p:par>
                          <p:cTn id="129" fill="hold">
                            <p:stCondLst>
                              <p:cond delay="1000"/>
                            </p:stCondLst>
                            <p:childTnLst>
                              <p:par>
                                <p:cTn id="130" presetID="2" presetClass="entr" presetSubtype="8" fill="hold" nodeType="afterEffect">
                                  <p:stCondLst>
                                    <p:cond delay="0"/>
                                  </p:stCondLst>
                                  <p:childTnLst>
                                    <p:set>
                                      <p:cBhvr>
                                        <p:cTn id="131" dur="1" fill="hold">
                                          <p:stCondLst>
                                            <p:cond delay="0"/>
                                          </p:stCondLst>
                                        </p:cTn>
                                        <p:tgtEl>
                                          <p:spTgt spid="11"/>
                                        </p:tgtEl>
                                        <p:attrNameLst>
                                          <p:attrName>style.visibility</p:attrName>
                                        </p:attrNameLst>
                                      </p:cBhvr>
                                      <p:to>
                                        <p:strVal val="visible"/>
                                      </p:to>
                                    </p:set>
                                    <p:anim calcmode="lin" valueType="num">
                                      <p:cBhvr additive="base">
                                        <p:cTn id="132" dur="500" fill="hold"/>
                                        <p:tgtEl>
                                          <p:spTgt spid="11"/>
                                        </p:tgtEl>
                                        <p:attrNameLst>
                                          <p:attrName>ppt_x</p:attrName>
                                        </p:attrNameLst>
                                      </p:cBhvr>
                                      <p:tavLst>
                                        <p:tav tm="0">
                                          <p:val>
                                            <p:strVal val="0-#ppt_w/2"/>
                                          </p:val>
                                        </p:tav>
                                        <p:tav tm="100000">
                                          <p:val>
                                            <p:strVal val="#ppt_x"/>
                                          </p:val>
                                        </p:tav>
                                      </p:tavLst>
                                    </p:anim>
                                    <p:anim calcmode="lin" valueType="num">
                                      <p:cBhvr additive="base">
                                        <p:cTn id="133" dur="500" fill="hold"/>
                                        <p:tgtEl>
                                          <p:spTgt spid="11"/>
                                        </p:tgtEl>
                                        <p:attrNameLst>
                                          <p:attrName>ppt_y</p:attrName>
                                        </p:attrNameLst>
                                      </p:cBhvr>
                                      <p:tavLst>
                                        <p:tav tm="0">
                                          <p:val>
                                            <p:strVal val="#ppt_y"/>
                                          </p:val>
                                        </p:tav>
                                        <p:tav tm="100000">
                                          <p:val>
                                            <p:strVal val="#ppt_y"/>
                                          </p:val>
                                        </p:tav>
                                      </p:tavLst>
                                    </p:anim>
                                  </p:childTnLst>
                                </p:cTn>
                              </p:par>
                              <p:par>
                                <p:cTn id="134" presetID="22" presetClass="entr" presetSubtype="4" fill="hold" grpId="0" nodeType="with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wipe(down)">
                                      <p:cBhvr>
                                        <p:cTn id="136" dur="500"/>
                                        <p:tgtEl>
                                          <p:spTgt spid="1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childTnLst>
                          </p:cTn>
                        </p:par>
                        <p:par>
                          <p:cTn id="142" fill="hold">
                            <p:stCondLst>
                              <p:cond delay="500"/>
                            </p:stCondLst>
                            <p:childTnLst>
                              <p:par>
                                <p:cTn id="143" presetID="10" presetClass="exit" presetSubtype="0" fill="hold" grpId="1" nodeType="afterEffect">
                                  <p:stCondLst>
                                    <p:cond delay="0"/>
                                  </p:stCondLst>
                                  <p:childTnLst>
                                    <p:animEffect transition="out" filter="fade">
                                      <p:cBhvr>
                                        <p:cTn id="144" dur="250"/>
                                        <p:tgtEl>
                                          <p:spTgt spid="30"/>
                                        </p:tgtEl>
                                      </p:cBhvr>
                                    </p:animEffect>
                                    <p:set>
                                      <p:cBhvr>
                                        <p:cTn id="145" dur="1" fill="hold">
                                          <p:stCondLst>
                                            <p:cond delay="249"/>
                                          </p:stCondLst>
                                        </p:cTn>
                                        <p:tgtEl>
                                          <p:spTgt spid="30"/>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wipe(left)">
                                      <p:cBhvr>
                                        <p:cTn id="150" dur="500"/>
                                        <p:tgtEl>
                                          <p:spTgt spid="38"/>
                                        </p:tgtEl>
                                      </p:cBhvr>
                                    </p:animEffect>
                                  </p:childTnLst>
                                </p:cTn>
                              </p:par>
                              <p:par>
                                <p:cTn id="151" presetID="22" presetClass="exit" presetSubtype="1" fill="hold" grpId="1" nodeType="withEffect">
                                  <p:stCondLst>
                                    <p:cond delay="0"/>
                                  </p:stCondLst>
                                  <p:childTnLst>
                                    <p:animEffect transition="out" filter="wipe(up)">
                                      <p:cBhvr>
                                        <p:cTn id="152" dur="500"/>
                                        <p:tgtEl>
                                          <p:spTgt spid="34"/>
                                        </p:tgtEl>
                                      </p:cBhvr>
                                    </p:animEffect>
                                    <p:set>
                                      <p:cBhvr>
                                        <p:cTn id="153" dur="1" fill="hold">
                                          <p:stCondLst>
                                            <p:cond delay="499"/>
                                          </p:stCondLst>
                                        </p:cTn>
                                        <p:tgtEl>
                                          <p:spTgt spid="34"/>
                                        </p:tgtEl>
                                        <p:attrNameLst>
                                          <p:attrName>style.visibility</p:attrName>
                                        </p:attrNameLst>
                                      </p:cBhvr>
                                      <p:to>
                                        <p:strVal val="hidden"/>
                                      </p:to>
                                    </p:set>
                                  </p:childTnLst>
                                </p:cTn>
                              </p:par>
                              <p:par>
                                <p:cTn id="154" presetID="22" presetClass="exit" presetSubtype="1" fill="hold" grpId="2" nodeType="withEffect">
                                  <p:stCondLst>
                                    <p:cond delay="0"/>
                                  </p:stCondLst>
                                  <p:childTnLst>
                                    <p:animEffect transition="out" filter="wipe(up)">
                                      <p:cBhvr>
                                        <p:cTn id="155" dur="500"/>
                                        <p:tgtEl>
                                          <p:spTgt spid="13"/>
                                        </p:tgtEl>
                                      </p:cBhvr>
                                    </p:animEffect>
                                    <p:set>
                                      <p:cBhvr>
                                        <p:cTn id="156" dur="1" fill="hold">
                                          <p:stCondLst>
                                            <p:cond delay="499"/>
                                          </p:stCondLst>
                                        </p:cTn>
                                        <p:tgtEl>
                                          <p:spTgt spid="13"/>
                                        </p:tgtEl>
                                        <p:attrNameLst>
                                          <p:attrName>style.visibility</p:attrName>
                                        </p:attrNameLst>
                                      </p:cBhvr>
                                      <p:to>
                                        <p:strVal val="hidden"/>
                                      </p:to>
                                    </p:set>
                                  </p:childTnLst>
                                </p:cTn>
                              </p:par>
                              <p:par>
                                <p:cTn id="157" presetID="2" presetClass="exit" presetSubtype="8" fill="hold" nodeType="withEffect">
                                  <p:stCondLst>
                                    <p:cond delay="0"/>
                                  </p:stCondLst>
                                  <p:childTnLst>
                                    <p:anim calcmode="lin" valueType="num">
                                      <p:cBhvr additive="base">
                                        <p:cTn id="158" dur="500"/>
                                        <p:tgtEl>
                                          <p:spTgt spid="11"/>
                                        </p:tgtEl>
                                        <p:attrNameLst>
                                          <p:attrName>ppt_x</p:attrName>
                                        </p:attrNameLst>
                                      </p:cBhvr>
                                      <p:tavLst>
                                        <p:tav tm="0">
                                          <p:val>
                                            <p:strVal val="ppt_x"/>
                                          </p:val>
                                        </p:tav>
                                        <p:tav tm="100000">
                                          <p:val>
                                            <p:strVal val="0-ppt_w/2"/>
                                          </p:val>
                                        </p:tav>
                                      </p:tavLst>
                                    </p:anim>
                                    <p:anim calcmode="lin" valueType="num">
                                      <p:cBhvr additive="base">
                                        <p:cTn id="159" dur="500"/>
                                        <p:tgtEl>
                                          <p:spTgt spid="11"/>
                                        </p:tgtEl>
                                        <p:attrNameLst>
                                          <p:attrName>ppt_y</p:attrName>
                                        </p:attrNameLst>
                                      </p:cBhvr>
                                      <p:tavLst>
                                        <p:tav tm="0">
                                          <p:val>
                                            <p:strVal val="ppt_y"/>
                                          </p:val>
                                        </p:tav>
                                        <p:tav tm="100000">
                                          <p:val>
                                            <p:strVal val="ppt_y"/>
                                          </p:val>
                                        </p:tav>
                                      </p:tavLst>
                                    </p:anim>
                                    <p:set>
                                      <p:cBhvr>
                                        <p:cTn id="160" dur="1" fill="hold">
                                          <p:stCondLst>
                                            <p:cond delay="499"/>
                                          </p:stCondLst>
                                        </p:cTn>
                                        <p:tgtEl>
                                          <p:spTgt spid="11"/>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left)">
                                      <p:cBhvr>
                                        <p:cTn id="165" dur="500"/>
                                        <p:tgtEl>
                                          <p:spTgt spid="3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36"/>
                                        </p:tgtEl>
                                        <p:attrNameLst>
                                          <p:attrName>style.visibility</p:attrName>
                                        </p:attrNameLst>
                                      </p:cBhvr>
                                      <p:to>
                                        <p:strVal val="visible"/>
                                      </p:to>
                                    </p:set>
                                    <p:animEffect transition="in" filter="wipe(left)">
                                      <p:cBhvr>
                                        <p:cTn id="170" dur="500"/>
                                        <p:tgtEl>
                                          <p:spTgt spid="3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xit" presetSubtype="1" fill="hold" grpId="1" nodeType="clickEffect">
                                  <p:stCondLst>
                                    <p:cond delay="0"/>
                                  </p:stCondLst>
                                  <p:childTnLst>
                                    <p:animEffect transition="out" filter="wipe(up)">
                                      <p:cBhvr>
                                        <p:cTn id="174" dur="500"/>
                                        <p:tgtEl>
                                          <p:spTgt spid="13"/>
                                        </p:tgtEl>
                                      </p:cBhvr>
                                    </p:animEffect>
                                    <p:set>
                                      <p:cBhvr>
                                        <p:cTn id="17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animBg="1"/>
      <p:bldP spid="16" grpId="0"/>
      <p:bldP spid="16" grpId="1"/>
      <p:bldP spid="17" grpId="0"/>
      <p:bldP spid="17" grpId="1"/>
      <p:bldP spid="18" grpId="0"/>
      <p:bldP spid="18" grpId="1"/>
      <p:bldP spid="19" grpId="0"/>
      <p:bldP spid="19" grpId="1"/>
      <p:bldP spid="3" grpId="0" animBg="1"/>
      <p:bldP spid="3" grpId="1" animBg="1"/>
      <p:bldP spid="21" grpId="0" animBg="1"/>
      <p:bldP spid="21" grpId="1" animBg="1"/>
      <p:bldP spid="25" grpId="0" animBg="1"/>
      <p:bldP spid="25" grpId="1" animBg="1"/>
      <p:bldP spid="26" grpId="0" animBg="1"/>
      <p:bldP spid="26" grpId="1" animBg="1"/>
      <p:bldP spid="27" grpId="0" animBg="1"/>
      <p:bldP spid="28" grpId="0"/>
      <p:bldP spid="28" grpId="1"/>
      <p:bldP spid="29" grpId="0"/>
      <p:bldP spid="29" grpId="1"/>
      <p:bldP spid="30" grpId="0"/>
      <p:bldP spid="30" grpId="1"/>
      <p:bldP spid="13" grpId="0" animBg="1"/>
      <p:bldP spid="13" grpId="1" animBg="1"/>
      <p:bldP spid="13" grpId="2" animBg="1"/>
      <p:bldP spid="34" grpId="0"/>
      <p:bldP spid="34" grpId="1"/>
      <p:bldP spid="35"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025EF0E-7739-4C20-AE78-0086B6BDE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 y="0"/>
            <a:ext cx="12192000" cy="6848606"/>
          </a:xfrm>
          <a:prstGeom prst="rect">
            <a:avLst/>
          </a:prstGeom>
          <a:blipFill>
            <a:blip r:embed="rId3"/>
            <a:tile tx="0" ty="0" sx="100000" sy="100000" flip="none" algn="tl"/>
          </a:blipFill>
          <a:ln>
            <a:solidFill>
              <a:srgbClr val="FF0000"/>
            </a:solidFill>
            <a:prstDash val="sysDot"/>
          </a:ln>
        </p:spPr>
      </p:pic>
      <p:sp>
        <p:nvSpPr>
          <p:cNvPr id="4" name="TextBox 3">
            <a:extLst>
              <a:ext uri="{FF2B5EF4-FFF2-40B4-BE49-F238E27FC236}">
                <a16:creationId xmlns:a16="http://schemas.microsoft.com/office/drawing/2014/main" xmlns="" id="{C2DE2828-AFEC-46EB-B011-BFDA5B2FB709}"/>
              </a:ext>
            </a:extLst>
          </p:cNvPr>
          <p:cNvSpPr txBox="1"/>
          <p:nvPr/>
        </p:nvSpPr>
        <p:spPr>
          <a:xfrm>
            <a:off x="819970" y="288418"/>
            <a:ext cx="1887596" cy="461665"/>
          </a:xfrm>
          <a:prstGeom prst="rect">
            <a:avLst/>
          </a:prstGeom>
          <a:noFill/>
        </p:spPr>
        <p:txBody>
          <a:bodyPr wrap="square" rtlCol="0">
            <a:spAutoFit/>
          </a:bodyPr>
          <a:lstStyle/>
          <a:p>
            <a:pPr algn="ctr"/>
            <a:r>
              <a:rPr lang="vi-VN" sz="2400" b="1" u="sng" dirty="0">
                <a:solidFill>
                  <a:srgbClr val="FF0000"/>
                </a:solidFill>
                <a:latin typeface="HP001 4 hàng" panose="020B0603050302020204" pitchFamily="34" charset="-93"/>
              </a:rPr>
              <a:t>Bài tập 4:</a:t>
            </a:r>
          </a:p>
        </p:txBody>
      </p:sp>
      <p:sp>
        <p:nvSpPr>
          <p:cNvPr id="5" name="TextBox 4">
            <a:extLst>
              <a:ext uri="{FF2B5EF4-FFF2-40B4-BE49-F238E27FC236}">
                <a16:creationId xmlns:a16="http://schemas.microsoft.com/office/drawing/2014/main" xmlns="" id="{3DB1EC7B-C487-4A1A-AE4A-4292FABB5EB9}"/>
              </a:ext>
            </a:extLst>
          </p:cNvPr>
          <p:cNvSpPr txBox="1"/>
          <p:nvPr/>
        </p:nvSpPr>
        <p:spPr>
          <a:xfrm>
            <a:off x="2532520" y="288418"/>
            <a:ext cx="8839510" cy="830997"/>
          </a:xfrm>
          <a:prstGeom prst="rect">
            <a:avLst/>
          </a:prstGeom>
          <a:noFill/>
        </p:spPr>
        <p:txBody>
          <a:bodyPr wrap="square" rtlCol="0">
            <a:spAutoFit/>
          </a:bodyPr>
          <a:lstStyle/>
          <a:p>
            <a:r>
              <a:rPr lang="vi-VN" sz="2400" b="1" dirty="0">
                <a:solidFill>
                  <a:srgbClr val="D60093"/>
                </a:solidFill>
                <a:latin typeface="HP001 4 hàng" panose="020B0603050302020204" pitchFamily="34" charset="-93"/>
              </a:rPr>
              <a:t>Có thể dùng những thành ngữ, tục ngữ nào dưới đây để nói về tính trung thực hoặc lòng tự trọng? </a:t>
            </a:r>
          </a:p>
        </p:txBody>
      </p:sp>
      <p:sp>
        <p:nvSpPr>
          <p:cNvPr id="8" name="Rectangle: Rounded Corners 7">
            <a:extLst>
              <a:ext uri="{FF2B5EF4-FFF2-40B4-BE49-F238E27FC236}">
                <a16:creationId xmlns:a16="http://schemas.microsoft.com/office/drawing/2014/main" xmlns="" id="{8BA26F07-2FDC-4011-8174-CB6DA0EC7F65}"/>
              </a:ext>
            </a:extLst>
          </p:cNvPr>
          <p:cNvSpPr/>
          <p:nvPr/>
        </p:nvSpPr>
        <p:spPr>
          <a:xfrm>
            <a:off x="2114497" y="1490597"/>
            <a:ext cx="4649558" cy="663879"/>
          </a:xfrm>
          <a:prstGeom prst="roundRect">
            <a:avLst/>
          </a:prstGeom>
          <a:blipFill>
            <a:blip r:embed="rId4"/>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a. Thẳng như ruột ngựa.</a:t>
            </a:r>
          </a:p>
        </p:txBody>
      </p:sp>
      <p:sp>
        <p:nvSpPr>
          <p:cNvPr id="9" name="Rectangle: Rounded Corners 8">
            <a:extLst>
              <a:ext uri="{FF2B5EF4-FFF2-40B4-BE49-F238E27FC236}">
                <a16:creationId xmlns:a16="http://schemas.microsoft.com/office/drawing/2014/main" xmlns="" id="{39C2C8AC-CB3D-4077-A938-005FEA4D7794}"/>
              </a:ext>
            </a:extLst>
          </p:cNvPr>
          <p:cNvSpPr/>
          <p:nvPr/>
        </p:nvSpPr>
        <p:spPr>
          <a:xfrm>
            <a:off x="2114497" y="2412738"/>
            <a:ext cx="4649558" cy="663879"/>
          </a:xfrm>
          <a:prstGeom prst="roundRect">
            <a:avLst/>
          </a:prstGeom>
          <a:blipFill>
            <a:blip r:embed="rId4"/>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b. Giấy rách phải giữ lấy lề.</a:t>
            </a:r>
          </a:p>
        </p:txBody>
      </p:sp>
      <p:sp>
        <p:nvSpPr>
          <p:cNvPr id="10" name="Rectangle: Rounded Corners 9">
            <a:extLst>
              <a:ext uri="{FF2B5EF4-FFF2-40B4-BE49-F238E27FC236}">
                <a16:creationId xmlns:a16="http://schemas.microsoft.com/office/drawing/2014/main" xmlns="" id="{8E923C65-45B1-43A8-BB84-6801B3777661}"/>
              </a:ext>
            </a:extLst>
          </p:cNvPr>
          <p:cNvSpPr/>
          <p:nvPr/>
        </p:nvSpPr>
        <p:spPr>
          <a:xfrm>
            <a:off x="2114497" y="3333575"/>
            <a:ext cx="4649558" cy="663879"/>
          </a:xfrm>
          <a:prstGeom prst="roundRect">
            <a:avLst/>
          </a:prstGeom>
          <a:blipFill>
            <a:blip r:embed="rId4"/>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c. Thuốc đắng dã tật.</a:t>
            </a:r>
          </a:p>
        </p:txBody>
      </p:sp>
      <p:sp>
        <p:nvSpPr>
          <p:cNvPr id="11" name="Rectangle: Rounded Corners 10">
            <a:extLst>
              <a:ext uri="{FF2B5EF4-FFF2-40B4-BE49-F238E27FC236}">
                <a16:creationId xmlns:a16="http://schemas.microsoft.com/office/drawing/2014/main" xmlns="" id="{023C7D3C-3A0C-45F4-B750-CEBEBA1AE71D}"/>
              </a:ext>
            </a:extLst>
          </p:cNvPr>
          <p:cNvSpPr/>
          <p:nvPr/>
        </p:nvSpPr>
        <p:spPr>
          <a:xfrm>
            <a:off x="2114497" y="4255716"/>
            <a:ext cx="4649558" cy="663879"/>
          </a:xfrm>
          <a:prstGeom prst="roundRect">
            <a:avLst/>
          </a:prstGeom>
          <a:blipFill>
            <a:blip r:embed="rId4"/>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d. Cây ngay không sợ chết đứng.</a:t>
            </a:r>
          </a:p>
        </p:txBody>
      </p:sp>
      <p:sp>
        <p:nvSpPr>
          <p:cNvPr id="12" name="Rectangle: Rounded Corners 11">
            <a:extLst>
              <a:ext uri="{FF2B5EF4-FFF2-40B4-BE49-F238E27FC236}">
                <a16:creationId xmlns:a16="http://schemas.microsoft.com/office/drawing/2014/main" xmlns="" id="{E77E5B4E-230E-4BF0-931E-E015DAB6488F}"/>
              </a:ext>
            </a:extLst>
          </p:cNvPr>
          <p:cNvSpPr/>
          <p:nvPr/>
        </p:nvSpPr>
        <p:spPr>
          <a:xfrm>
            <a:off x="2114497" y="5157415"/>
            <a:ext cx="4649558" cy="663879"/>
          </a:xfrm>
          <a:prstGeom prst="roundRect">
            <a:avLst/>
          </a:prstGeom>
          <a:blipFill>
            <a:blip r:embed="rId4"/>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e. Đói cho sạch, rách cho thơm.</a:t>
            </a:r>
          </a:p>
        </p:txBody>
      </p:sp>
      <p:sp>
        <p:nvSpPr>
          <p:cNvPr id="13" name="Rectangle: Rounded Corners 12">
            <a:extLst>
              <a:ext uri="{FF2B5EF4-FFF2-40B4-BE49-F238E27FC236}">
                <a16:creationId xmlns:a16="http://schemas.microsoft.com/office/drawing/2014/main" xmlns="" id="{A94386C2-1BE8-41E9-A942-C15104E2E69D}"/>
              </a:ext>
            </a:extLst>
          </p:cNvPr>
          <p:cNvSpPr/>
          <p:nvPr/>
        </p:nvSpPr>
        <p:spPr>
          <a:xfrm>
            <a:off x="7252571" y="1490597"/>
            <a:ext cx="2532658" cy="663879"/>
          </a:xfrm>
          <a:prstGeom prst="roundRect">
            <a:avLst/>
          </a:prstGeom>
          <a:gradFill flip="none" rotWithShape="1">
            <a:gsLst>
              <a:gs pos="0">
                <a:srgbClr val="B9F19D">
                  <a:tint val="66000"/>
                  <a:satMod val="160000"/>
                </a:srgbClr>
              </a:gs>
              <a:gs pos="50000">
                <a:srgbClr val="B9F19D">
                  <a:tint val="44500"/>
                  <a:satMod val="160000"/>
                </a:srgbClr>
              </a:gs>
              <a:gs pos="100000">
                <a:srgbClr val="B9F19D">
                  <a:tint val="23500"/>
                  <a:satMod val="160000"/>
                </a:srgbClr>
              </a:gs>
            </a:gsLst>
            <a:lin ang="0" scaled="1"/>
            <a:tileRect/>
          </a:gradFill>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D60093"/>
                </a:solidFill>
                <a:latin typeface="HP001 4 hàng" panose="020B0603050302020204" pitchFamily="34" charset="-93"/>
              </a:rPr>
              <a:t>Tính trung thực</a:t>
            </a:r>
          </a:p>
        </p:txBody>
      </p:sp>
      <p:sp>
        <p:nvSpPr>
          <p:cNvPr id="14" name="Rectangle: Rounded Corners 13">
            <a:extLst>
              <a:ext uri="{FF2B5EF4-FFF2-40B4-BE49-F238E27FC236}">
                <a16:creationId xmlns:a16="http://schemas.microsoft.com/office/drawing/2014/main" xmlns="" id="{107238F3-6271-4A03-8F11-DC54FD088126}"/>
              </a:ext>
            </a:extLst>
          </p:cNvPr>
          <p:cNvSpPr/>
          <p:nvPr/>
        </p:nvSpPr>
        <p:spPr>
          <a:xfrm>
            <a:off x="7252571" y="2412738"/>
            <a:ext cx="2532658" cy="663879"/>
          </a:xfrm>
          <a:prstGeom prst="roundRect">
            <a:avLst/>
          </a:prstGeom>
          <a:gradFill flip="none" rotWithShape="1">
            <a:gsLst>
              <a:gs pos="0">
                <a:schemeClr val="accent5">
                  <a:lumMod val="5000"/>
                  <a:lumOff val="9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ln>
            <a:solidFill>
              <a:srgbClr val="00B0F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D60093"/>
                </a:solidFill>
                <a:latin typeface="HP001 4 hàng" panose="020B0603050302020204" pitchFamily="34" charset="-93"/>
              </a:rPr>
              <a:t>Lòng tự trọng</a:t>
            </a:r>
          </a:p>
        </p:txBody>
      </p:sp>
      <p:sp>
        <p:nvSpPr>
          <p:cNvPr id="15" name="Rectangle: Rounded Corners 14">
            <a:extLst>
              <a:ext uri="{FF2B5EF4-FFF2-40B4-BE49-F238E27FC236}">
                <a16:creationId xmlns:a16="http://schemas.microsoft.com/office/drawing/2014/main" xmlns="" id="{A2DE2720-568F-421B-8087-990DE1E7C27C}"/>
              </a:ext>
            </a:extLst>
          </p:cNvPr>
          <p:cNvSpPr/>
          <p:nvPr/>
        </p:nvSpPr>
        <p:spPr>
          <a:xfrm>
            <a:off x="7252571" y="3333575"/>
            <a:ext cx="2532658" cy="663879"/>
          </a:xfrm>
          <a:prstGeom prst="roundRect">
            <a:avLst/>
          </a:prstGeom>
          <a:gradFill flip="none" rotWithShape="1">
            <a:gsLst>
              <a:gs pos="0">
                <a:srgbClr val="B9F19D">
                  <a:tint val="66000"/>
                  <a:satMod val="160000"/>
                </a:srgbClr>
              </a:gs>
              <a:gs pos="50000">
                <a:srgbClr val="B9F19D">
                  <a:tint val="44500"/>
                  <a:satMod val="160000"/>
                </a:srgbClr>
              </a:gs>
              <a:gs pos="100000">
                <a:srgbClr val="B9F19D">
                  <a:tint val="23500"/>
                  <a:satMod val="160000"/>
                </a:srgbClr>
              </a:gs>
            </a:gsLst>
            <a:lin ang="0" scaled="1"/>
            <a:tileRect/>
          </a:gradFill>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D60093"/>
                </a:solidFill>
                <a:latin typeface="HP001 4 hàng" panose="020B0603050302020204" pitchFamily="34" charset="-93"/>
              </a:rPr>
              <a:t>Tính trung thực</a:t>
            </a:r>
          </a:p>
        </p:txBody>
      </p:sp>
      <p:sp>
        <p:nvSpPr>
          <p:cNvPr id="16" name="Rectangle: Rounded Corners 15">
            <a:extLst>
              <a:ext uri="{FF2B5EF4-FFF2-40B4-BE49-F238E27FC236}">
                <a16:creationId xmlns:a16="http://schemas.microsoft.com/office/drawing/2014/main" xmlns="" id="{0F22362A-CBA0-435C-A47A-D08BC2AD58A0}"/>
              </a:ext>
            </a:extLst>
          </p:cNvPr>
          <p:cNvSpPr/>
          <p:nvPr/>
        </p:nvSpPr>
        <p:spPr>
          <a:xfrm>
            <a:off x="7252571" y="4255716"/>
            <a:ext cx="2532658" cy="663879"/>
          </a:xfrm>
          <a:prstGeom prst="roundRect">
            <a:avLst/>
          </a:prstGeom>
          <a:gradFill flip="none" rotWithShape="1">
            <a:gsLst>
              <a:gs pos="0">
                <a:srgbClr val="B9F19D">
                  <a:tint val="66000"/>
                  <a:satMod val="160000"/>
                </a:srgbClr>
              </a:gs>
              <a:gs pos="50000">
                <a:srgbClr val="B9F19D">
                  <a:tint val="44500"/>
                  <a:satMod val="160000"/>
                </a:srgbClr>
              </a:gs>
              <a:gs pos="100000">
                <a:srgbClr val="B9F19D">
                  <a:tint val="23500"/>
                  <a:satMod val="160000"/>
                </a:srgbClr>
              </a:gs>
            </a:gsLst>
            <a:lin ang="0" scaled="1"/>
            <a:tileRect/>
          </a:gradFill>
          <a:ln>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D60093"/>
                </a:solidFill>
                <a:latin typeface="HP001 4 hàng" panose="020B0603050302020204" pitchFamily="34" charset="-93"/>
              </a:rPr>
              <a:t>Tính trung thực</a:t>
            </a:r>
          </a:p>
        </p:txBody>
      </p:sp>
      <p:sp>
        <p:nvSpPr>
          <p:cNvPr id="17" name="Rectangle: Rounded Corners 16">
            <a:extLst>
              <a:ext uri="{FF2B5EF4-FFF2-40B4-BE49-F238E27FC236}">
                <a16:creationId xmlns:a16="http://schemas.microsoft.com/office/drawing/2014/main" xmlns="" id="{791A3D0E-9290-4486-8FBE-4A336CE3E78D}"/>
              </a:ext>
            </a:extLst>
          </p:cNvPr>
          <p:cNvSpPr/>
          <p:nvPr/>
        </p:nvSpPr>
        <p:spPr>
          <a:xfrm>
            <a:off x="7252571" y="5157415"/>
            <a:ext cx="2532658" cy="663879"/>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400" b="1" dirty="0">
                <a:solidFill>
                  <a:srgbClr val="D60093"/>
                </a:solidFill>
                <a:latin typeface="HP001 4 hàng" panose="020B0603050302020204" pitchFamily="34" charset="-93"/>
              </a:rPr>
              <a:t>Lòng tự trọng</a:t>
            </a:r>
          </a:p>
        </p:txBody>
      </p:sp>
      <p:cxnSp>
        <p:nvCxnSpPr>
          <p:cNvPr id="18" name="Straight Connector 17">
            <a:extLst>
              <a:ext uri="{FF2B5EF4-FFF2-40B4-BE49-F238E27FC236}">
                <a16:creationId xmlns:a16="http://schemas.microsoft.com/office/drawing/2014/main" xmlns="" id="{021F3A9A-8999-4E90-B92D-0A5649535427}"/>
              </a:ext>
            </a:extLst>
          </p:cNvPr>
          <p:cNvCxnSpPr>
            <a:cxnSpLocks/>
          </p:cNvCxnSpPr>
          <p:nvPr/>
        </p:nvCxnSpPr>
        <p:spPr>
          <a:xfrm>
            <a:off x="2657462" y="629268"/>
            <a:ext cx="1588861"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720FB7C-DAB3-42B2-A3EE-DC460F18BF4B}"/>
              </a:ext>
            </a:extLst>
          </p:cNvPr>
          <p:cNvCxnSpPr>
            <a:cxnSpLocks/>
          </p:cNvCxnSpPr>
          <p:nvPr/>
        </p:nvCxnSpPr>
        <p:spPr>
          <a:xfrm>
            <a:off x="9015073" y="653652"/>
            <a:ext cx="1302365"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C877C26C-D8D8-4C2C-ABF0-0C3DA1B9319D}"/>
              </a:ext>
            </a:extLst>
          </p:cNvPr>
          <p:cNvCxnSpPr>
            <a:cxnSpLocks/>
          </p:cNvCxnSpPr>
          <p:nvPr/>
        </p:nvCxnSpPr>
        <p:spPr>
          <a:xfrm>
            <a:off x="3570860" y="1016907"/>
            <a:ext cx="206485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D4DABE8-BDC6-4903-9FD8-193587B70884}"/>
              </a:ext>
            </a:extLst>
          </p:cNvPr>
          <p:cNvCxnSpPr>
            <a:cxnSpLocks/>
          </p:cNvCxnSpPr>
          <p:nvPr/>
        </p:nvCxnSpPr>
        <p:spPr>
          <a:xfrm>
            <a:off x="6716730" y="1016907"/>
            <a:ext cx="185190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659A943-16A7-4322-AD3D-9A432C1E1D50}"/>
              </a:ext>
            </a:extLst>
          </p:cNvPr>
          <p:cNvCxnSpPr>
            <a:cxnSpLocks/>
          </p:cNvCxnSpPr>
          <p:nvPr/>
        </p:nvCxnSpPr>
        <p:spPr>
          <a:xfrm>
            <a:off x="5943600" y="1485900"/>
            <a:ext cx="0" cy="5229088"/>
          </a:xfrm>
          <a:prstGeom prst="line">
            <a:avLst/>
          </a:prstGeom>
          <a:ln w="3810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xmlns="" id="{6E11F428-8EE4-4462-B280-48B77EBEB1A2}"/>
              </a:ext>
            </a:extLst>
          </p:cNvPr>
          <p:cNvCxnSpPr>
            <a:cxnSpLocks/>
          </p:cNvCxnSpPr>
          <p:nvPr/>
        </p:nvCxnSpPr>
        <p:spPr>
          <a:xfrm>
            <a:off x="1752600" y="2266949"/>
            <a:ext cx="86868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xmlns="" id="{1706C872-8947-4C36-9345-7ABE2099F64D}"/>
              </a:ext>
            </a:extLst>
          </p:cNvPr>
          <p:cNvSpPr/>
          <p:nvPr/>
        </p:nvSpPr>
        <p:spPr>
          <a:xfrm>
            <a:off x="1065024" y="6051109"/>
            <a:ext cx="4657591" cy="663879"/>
          </a:xfrm>
          <a:prstGeom prst="roundRect">
            <a:avLst/>
          </a:prstGeom>
          <a:blipFill>
            <a:blip r:embed="rId5"/>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Ăn ngay nói thẳng.</a:t>
            </a:r>
          </a:p>
        </p:txBody>
      </p:sp>
      <p:sp>
        <p:nvSpPr>
          <p:cNvPr id="49" name="Rectangle: Rounded Corners 48">
            <a:extLst>
              <a:ext uri="{FF2B5EF4-FFF2-40B4-BE49-F238E27FC236}">
                <a16:creationId xmlns:a16="http://schemas.microsoft.com/office/drawing/2014/main" xmlns="" id="{5BD3A288-3E3A-4DC8-B5FB-FB5208A2D026}"/>
              </a:ext>
            </a:extLst>
          </p:cNvPr>
          <p:cNvSpPr/>
          <p:nvPr/>
        </p:nvSpPr>
        <p:spPr>
          <a:xfrm>
            <a:off x="1065024" y="5157415"/>
            <a:ext cx="4649558" cy="663879"/>
          </a:xfrm>
          <a:prstGeom prst="roundRect">
            <a:avLst/>
          </a:prstGeom>
          <a:blipFill>
            <a:blip r:embed="rId5"/>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Mất lòng trước, được lòng sau.</a:t>
            </a:r>
          </a:p>
        </p:txBody>
      </p:sp>
      <p:sp>
        <p:nvSpPr>
          <p:cNvPr id="50" name="Rectangle: Rounded Corners 49">
            <a:extLst>
              <a:ext uri="{FF2B5EF4-FFF2-40B4-BE49-F238E27FC236}">
                <a16:creationId xmlns:a16="http://schemas.microsoft.com/office/drawing/2014/main" xmlns="" id="{9BE76E90-AA1A-4BD4-AFD9-5720BA7ED376}"/>
              </a:ext>
            </a:extLst>
          </p:cNvPr>
          <p:cNvSpPr/>
          <p:nvPr/>
        </p:nvSpPr>
        <p:spPr>
          <a:xfrm>
            <a:off x="6235701" y="4268327"/>
            <a:ext cx="4649558" cy="663879"/>
          </a:xfrm>
          <a:prstGeom prst="roundRect">
            <a:avLst/>
          </a:prstGeom>
          <a:blipFill>
            <a:blip r:embed="rId5"/>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Tốt danh hơn lành áo.</a:t>
            </a:r>
          </a:p>
        </p:txBody>
      </p:sp>
      <p:sp>
        <p:nvSpPr>
          <p:cNvPr id="51" name="Rectangle: Rounded Corners 50">
            <a:extLst>
              <a:ext uri="{FF2B5EF4-FFF2-40B4-BE49-F238E27FC236}">
                <a16:creationId xmlns:a16="http://schemas.microsoft.com/office/drawing/2014/main" xmlns="" id="{737B4434-C1B8-4636-8603-EFA73EA6B040}"/>
              </a:ext>
            </a:extLst>
          </p:cNvPr>
          <p:cNvSpPr/>
          <p:nvPr/>
        </p:nvSpPr>
        <p:spPr>
          <a:xfrm>
            <a:off x="6248401" y="5157414"/>
            <a:ext cx="4649558" cy="663879"/>
          </a:xfrm>
          <a:prstGeom prst="roundRect">
            <a:avLst/>
          </a:prstGeom>
          <a:blipFill>
            <a:blip r:embed="rId5"/>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Danh dự quý hơn tiền bạc.</a:t>
            </a:r>
          </a:p>
        </p:txBody>
      </p:sp>
      <p:sp>
        <p:nvSpPr>
          <p:cNvPr id="52" name="Rectangle: Rounded Corners 51">
            <a:extLst>
              <a:ext uri="{FF2B5EF4-FFF2-40B4-BE49-F238E27FC236}">
                <a16:creationId xmlns:a16="http://schemas.microsoft.com/office/drawing/2014/main" xmlns="" id="{0C54EA30-CBF1-47F4-8C64-6C395D6D18DA}"/>
              </a:ext>
            </a:extLst>
          </p:cNvPr>
          <p:cNvSpPr/>
          <p:nvPr/>
        </p:nvSpPr>
        <p:spPr>
          <a:xfrm>
            <a:off x="6235701" y="6059113"/>
            <a:ext cx="4657592" cy="663879"/>
          </a:xfrm>
          <a:prstGeom prst="roundRect">
            <a:avLst/>
          </a:prstGeom>
          <a:blipFill>
            <a:blip r:embed="rId5"/>
            <a:tile tx="0" ty="0" sx="100000" sy="100000" flip="none" algn="tl"/>
          </a:blipFill>
          <a:ln>
            <a:solidFill>
              <a:srgbClr val="FF0000"/>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vi-VN" sz="2400" b="1" dirty="0">
                <a:solidFill>
                  <a:srgbClr val="D60093"/>
                </a:solidFill>
                <a:latin typeface="HP001 4 hàng" panose="020B0603050302020204" pitchFamily="34" charset="-93"/>
              </a:rPr>
              <a:t>Áo rách cốt cách người thương.</a:t>
            </a:r>
          </a:p>
        </p:txBody>
      </p:sp>
    </p:spTree>
    <p:extLst>
      <p:ext uri="{BB962C8B-B14F-4D97-AF65-F5344CB8AC3E}">
        <p14:creationId xmlns:p14="http://schemas.microsoft.com/office/powerpoint/2010/main" val="13808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5" presetClass="path" presetSubtype="0" accel="50000" decel="50000" fill="hold" grpId="1" nodeType="clickEffect">
                                  <p:stCondLst>
                                    <p:cond delay="0"/>
                                  </p:stCondLst>
                                  <p:childTnLst>
                                    <p:animMotion origin="layout" path="M 2.08333E-6 -7.40741E-7 L -0.42201 0.00023 " pathEditMode="relative" rAng="0" ptsTypes="AA">
                                      <p:cBhvr>
                                        <p:cTn id="86" dur="2000" fill="hold"/>
                                        <p:tgtEl>
                                          <p:spTgt spid="13"/>
                                        </p:tgtEl>
                                        <p:attrNameLst>
                                          <p:attrName>ppt_x</p:attrName>
                                          <p:attrName>ppt_y</p:attrName>
                                        </p:attrNameLst>
                                      </p:cBhvr>
                                      <p:rCtr x="-21107" y="0"/>
                                    </p:animMotion>
                                  </p:childTnLst>
                                </p:cTn>
                              </p:par>
                              <p:par>
                                <p:cTn id="87" presetID="64" presetClass="path" presetSubtype="0" accel="50000" decel="50000" fill="hold" grpId="1" nodeType="withEffect">
                                  <p:stCondLst>
                                    <p:cond delay="0"/>
                                  </p:stCondLst>
                                  <p:childTnLst>
                                    <p:animMotion origin="layout" path="M 2.08333E-6 -1.48148E-6 L 6.25E-7 -0.13449 " pathEditMode="relative" rAng="0" ptsTypes="AA">
                                      <p:cBhvr>
                                        <p:cTn id="88" dur="2000" fill="hold"/>
                                        <p:tgtEl>
                                          <p:spTgt spid="14"/>
                                        </p:tgtEl>
                                        <p:attrNameLst>
                                          <p:attrName>ppt_x</p:attrName>
                                          <p:attrName>ppt_y</p:attrName>
                                        </p:attrNameLst>
                                      </p:cBhvr>
                                      <p:rCtr x="39" y="-6782"/>
                                    </p:animMotion>
                                  </p:childTnLst>
                                </p:cTn>
                              </p:par>
                              <p:par>
                                <p:cTn id="89" presetID="42" presetClass="path" presetSubtype="0" accel="50000" decel="50000" fill="hold" grpId="1" nodeType="withEffect">
                                  <p:stCondLst>
                                    <p:cond delay="0"/>
                                  </p:stCondLst>
                                  <p:childTnLst>
                                    <p:animMotion origin="layout" path="M -2.5E-6 -7.40741E-7 L -0.0862 0.13426 " pathEditMode="relative" rAng="0" ptsTypes="AA">
                                      <p:cBhvr>
                                        <p:cTn id="90" dur="2000" fill="hold"/>
                                        <p:tgtEl>
                                          <p:spTgt spid="8"/>
                                        </p:tgtEl>
                                        <p:attrNameLst>
                                          <p:attrName>ppt_x</p:attrName>
                                          <p:attrName>ppt_y</p:attrName>
                                        </p:attrNameLst>
                                      </p:cBhvr>
                                      <p:rCtr x="-4310" y="6713"/>
                                    </p:animMotion>
                                  </p:childTnLst>
                                </p:cTn>
                              </p:par>
                              <p:par>
                                <p:cTn id="91" presetID="63" presetClass="path" presetSubtype="0" accel="50000" decel="50000" fill="hold" grpId="1" nodeType="withEffect">
                                  <p:stCondLst>
                                    <p:cond delay="0"/>
                                  </p:stCondLst>
                                  <p:childTnLst>
                                    <p:animMotion origin="layout" path="M -2.5E-6 -1.48148E-6 L 0.33464 -1.76725E-17 " pathEditMode="relative" rAng="0" ptsTypes="AA">
                                      <p:cBhvr>
                                        <p:cTn id="92" dur="2000" fill="hold"/>
                                        <p:tgtEl>
                                          <p:spTgt spid="9"/>
                                        </p:tgtEl>
                                        <p:attrNameLst>
                                          <p:attrName>ppt_x</p:attrName>
                                          <p:attrName>ppt_y</p:attrName>
                                        </p:attrNameLst>
                                      </p:cBhvr>
                                      <p:rCtr x="16706" y="-23"/>
                                    </p:animMotion>
                                  </p:childTnLst>
                                </p:cTn>
                              </p:par>
                              <p:par>
                                <p:cTn id="93" presetID="64" presetClass="path" presetSubtype="0" accel="50000" decel="50000" fill="hold" grpId="1" nodeType="withEffect">
                                  <p:stCondLst>
                                    <p:cond delay="0"/>
                                  </p:stCondLst>
                                  <p:childTnLst>
                                    <p:animMotion origin="layout" path="M -2.5E-6 -2.96296E-6 L 0.33672 -0.26504 " pathEditMode="relative" rAng="0" ptsTypes="AA">
                                      <p:cBhvr>
                                        <p:cTn id="94" dur="2000" fill="hold"/>
                                        <p:tgtEl>
                                          <p:spTgt spid="12"/>
                                        </p:tgtEl>
                                        <p:attrNameLst>
                                          <p:attrName>ppt_x</p:attrName>
                                          <p:attrName>ppt_y</p:attrName>
                                        </p:attrNameLst>
                                      </p:cBhvr>
                                      <p:rCtr x="16836" y="-13264"/>
                                    </p:animMotion>
                                  </p:childTnLst>
                                </p:cTn>
                              </p:par>
                              <p:par>
                                <p:cTn id="95" presetID="35" presetClass="path" presetSubtype="0" accel="50000" decel="50000" fill="hold" grpId="1" nodeType="withEffect">
                                  <p:stCondLst>
                                    <p:cond delay="0"/>
                                  </p:stCondLst>
                                  <p:childTnLst>
                                    <p:animMotion origin="layout" path="M -2.5E-6 -7.40741E-7 L -0.0862 -0.00116 " pathEditMode="relative" rAng="0" ptsTypes="AA">
                                      <p:cBhvr>
                                        <p:cTn id="96" dur="2000" fill="hold"/>
                                        <p:tgtEl>
                                          <p:spTgt spid="10"/>
                                        </p:tgtEl>
                                        <p:attrNameLst>
                                          <p:attrName>ppt_x</p:attrName>
                                          <p:attrName>ppt_y</p:attrName>
                                        </p:attrNameLst>
                                      </p:cBhvr>
                                      <p:rCtr x="-4310" y="-69"/>
                                    </p:animMotion>
                                  </p:childTnLst>
                                </p:cTn>
                              </p:par>
                              <p:par>
                                <p:cTn id="97" presetID="35" presetClass="path" presetSubtype="0" accel="50000" decel="50000" fill="hold" grpId="1" nodeType="withEffect">
                                  <p:stCondLst>
                                    <p:cond delay="0"/>
                                  </p:stCondLst>
                                  <p:childTnLst>
                                    <p:animMotion origin="layout" path="M -2.5E-6 -1.48148E-6 L -0.08737 -0.00231 " pathEditMode="relative" rAng="0" ptsTypes="AA">
                                      <p:cBhvr>
                                        <p:cTn id="98" dur="2000" fill="hold"/>
                                        <p:tgtEl>
                                          <p:spTgt spid="11"/>
                                        </p:tgtEl>
                                        <p:attrNameLst>
                                          <p:attrName>ppt_x</p:attrName>
                                          <p:attrName>ppt_y</p:attrName>
                                        </p:attrNameLst>
                                      </p:cBhvr>
                                      <p:rCtr x="-4375" y="-116"/>
                                    </p:animMotion>
                                  </p:childTnLst>
                                </p:cTn>
                              </p:par>
                              <p:par>
                                <p:cTn id="99" presetID="14" presetClass="exit" presetSubtype="5" fill="hold" grpId="1" nodeType="withEffect">
                                  <p:stCondLst>
                                    <p:cond delay="0"/>
                                  </p:stCondLst>
                                  <p:childTnLst>
                                    <p:animEffect transition="out" filter="randombar(vertical)">
                                      <p:cBhvr>
                                        <p:cTn id="100" dur="500"/>
                                        <p:tgtEl>
                                          <p:spTgt spid="16"/>
                                        </p:tgtEl>
                                      </p:cBhvr>
                                    </p:animEffect>
                                    <p:set>
                                      <p:cBhvr>
                                        <p:cTn id="101" dur="1" fill="hold">
                                          <p:stCondLst>
                                            <p:cond delay="499"/>
                                          </p:stCondLst>
                                        </p:cTn>
                                        <p:tgtEl>
                                          <p:spTgt spid="16"/>
                                        </p:tgtEl>
                                        <p:attrNameLst>
                                          <p:attrName>style.visibility</p:attrName>
                                        </p:attrNameLst>
                                      </p:cBhvr>
                                      <p:to>
                                        <p:strVal val="hidden"/>
                                      </p:to>
                                    </p:set>
                                  </p:childTnLst>
                                </p:cTn>
                              </p:par>
                              <p:par>
                                <p:cTn id="102" presetID="14" presetClass="exit" presetSubtype="5" fill="hold" grpId="1" nodeType="withEffect">
                                  <p:stCondLst>
                                    <p:cond delay="0"/>
                                  </p:stCondLst>
                                  <p:childTnLst>
                                    <p:animEffect transition="out" filter="randombar(vertical)">
                                      <p:cBhvr>
                                        <p:cTn id="103" dur="500"/>
                                        <p:tgtEl>
                                          <p:spTgt spid="17"/>
                                        </p:tgtEl>
                                      </p:cBhvr>
                                    </p:animEffect>
                                    <p:set>
                                      <p:cBhvr>
                                        <p:cTn id="104" dur="1" fill="hold">
                                          <p:stCondLst>
                                            <p:cond delay="499"/>
                                          </p:stCondLst>
                                        </p:cTn>
                                        <p:tgtEl>
                                          <p:spTgt spid="17"/>
                                        </p:tgtEl>
                                        <p:attrNameLst>
                                          <p:attrName>style.visibility</p:attrName>
                                        </p:attrNameLst>
                                      </p:cBhvr>
                                      <p:to>
                                        <p:strVal val="hidden"/>
                                      </p:to>
                                    </p:set>
                                  </p:childTnLst>
                                </p:cTn>
                              </p:par>
                              <p:par>
                                <p:cTn id="105" presetID="14" presetClass="exit" presetSubtype="5" fill="hold" grpId="1" nodeType="withEffect">
                                  <p:stCondLst>
                                    <p:cond delay="0"/>
                                  </p:stCondLst>
                                  <p:childTnLst>
                                    <p:animEffect transition="out" filter="randombar(vertical)">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par>
                          <p:cTn id="108" fill="hold">
                            <p:stCondLst>
                              <p:cond delay="2000"/>
                            </p:stCondLst>
                            <p:childTnLst>
                              <p:par>
                                <p:cTn id="109" presetID="22" presetClass="entr" presetSubtype="1" fill="hold"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up)">
                                      <p:cBhvr>
                                        <p:cTn id="111" dur="500"/>
                                        <p:tgtEl>
                                          <p:spTgt spid="27"/>
                                        </p:tgtEl>
                                      </p:cBhvr>
                                    </p:animEffect>
                                  </p:childTnLst>
                                </p:cTn>
                              </p:par>
                            </p:childTnLst>
                          </p:cTn>
                        </p:par>
                        <p:par>
                          <p:cTn id="112" fill="hold">
                            <p:stCondLst>
                              <p:cond delay="2500"/>
                            </p:stCondLst>
                            <p:childTnLst>
                              <p:par>
                                <p:cTn id="113" presetID="22" presetClass="entr" presetSubtype="8" fill="hold"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wipe(left)">
                                      <p:cBhvr>
                                        <p:cTn id="120" dur="500"/>
                                        <p:tgtEl>
                                          <p:spTgt spid="4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wipe(left)">
                                      <p:cBhvr>
                                        <p:cTn id="125" dur="500"/>
                                        <p:tgtEl>
                                          <p:spTgt spid="4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wipe(left)">
                                      <p:cBhvr>
                                        <p:cTn id="130" dur="500"/>
                                        <p:tgtEl>
                                          <p:spTgt spid="50"/>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left)">
                                      <p:cBhvr>
                                        <p:cTn id="135" dur="500"/>
                                        <p:tgtEl>
                                          <p:spTgt spid="5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wipe(left)">
                                      <p:cBhvr>
                                        <p:cTn id="14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46" grpId="0" animBg="1"/>
      <p:bldP spid="49"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139C470-05B9-4941-B7F4-4608B97B9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AC97CCA4-37F4-4624-8C09-44D5987B01CB}"/>
              </a:ext>
            </a:extLst>
          </p:cNvPr>
          <p:cNvSpPr/>
          <p:nvPr/>
        </p:nvSpPr>
        <p:spPr>
          <a:xfrm>
            <a:off x="4433171" y="1439014"/>
            <a:ext cx="2532658" cy="663879"/>
          </a:xfrm>
          <a:prstGeom prst="round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800" b="1" dirty="0">
                <a:solidFill>
                  <a:srgbClr val="D60093"/>
                </a:solidFill>
                <a:latin typeface="HP001 4 hàng" panose="020B0603050302020204" pitchFamily="34" charset="-93"/>
              </a:rPr>
              <a:t>Dặn dò</a:t>
            </a:r>
          </a:p>
        </p:txBody>
      </p:sp>
      <p:sp>
        <p:nvSpPr>
          <p:cNvPr id="9" name="Rectangle: Rounded Corners 8">
            <a:extLst>
              <a:ext uri="{FF2B5EF4-FFF2-40B4-BE49-F238E27FC236}">
                <a16:creationId xmlns:a16="http://schemas.microsoft.com/office/drawing/2014/main" xmlns="" id="{0671B3D8-0F51-400F-A1DD-CF95B7CB5F23}"/>
              </a:ext>
            </a:extLst>
          </p:cNvPr>
          <p:cNvSpPr/>
          <p:nvPr/>
        </p:nvSpPr>
        <p:spPr>
          <a:xfrm>
            <a:off x="1676835" y="2227370"/>
            <a:ext cx="8787529" cy="663879"/>
          </a:xfrm>
          <a:prstGeom prst="round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800" b="1" dirty="0">
                <a:solidFill>
                  <a:srgbClr val="D60093"/>
                </a:solidFill>
                <a:latin typeface="HP001 4 hàng" panose="020B0603050302020204" pitchFamily="34" charset="-93"/>
              </a:rPr>
              <a:t>Xem lại bài Mở rộng vốn từ: Trung thực – Tự trọng</a:t>
            </a:r>
          </a:p>
        </p:txBody>
      </p:sp>
      <p:sp>
        <p:nvSpPr>
          <p:cNvPr id="10" name="Rectangle: Rounded Corners 9">
            <a:extLst>
              <a:ext uri="{FF2B5EF4-FFF2-40B4-BE49-F238E27FC236}">
                <a16:creationId xmlns:a16="http://schemas.microsoft.com/office/drawing/2014/main" xmlns="" id="{1D7B6956-3D82-4B2A-BCFB-A723B99ED046}"/>
              </a:ext>
            </a:extLst>
          </p:cNvPr>
          <p:cNvSpPr/>
          <p:nvPr/>
        </p:nvSpPr>
        <p:spPr>
          <a:xfrm>
            <a:off x="1765735" y="3114803"/>
            <a:ext cx="8787529" cy="663879"/>
          </a:xfrm>
          <a:prstGeom prst="round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2800" b="1" dirty="0">
                <a:solidFill>
                  <a:srgbClr val="D60093"/>
                </a:solidFill>
                <a:latin typeface="HP001 4 hàng" panose="020B0603050302020204" pitchFamily="34" charset="-93"/>
              </a:rPr>
              <a:t>Xem trước bài Danh từ (trang 52)</a:t>
            </a:r>
          </a:p>
        </p:txBody>
      </p:sp>
    </p:spTree>
    <p:extLst>
      <p:ext uri="{BB962C8B-B14F-4D97-AF65-F5344CB8AC3E}">
        <p14:creationId xmlns:p14="http://schemas.microsoft.com/office/powerpoint/2010/main" val="12859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A345038-DBE7-4A0F-BC5A-BC9A6598D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26250"/>
          </a:xfrm>
          <a:prstGeom prst="rect">
            <a:avLst/>
          </a:prstGeom>
        </p:spPr>
      </p:pic>
      <p:sp>
        <p:nvSpPr>
          <p:cNvPr id="4" name="Rectangle 3">
            <a:extLst>
              <a:ext uri="{FF2B5EF4-FFF2-40B4-BE49-F238E27FC236}">
                <a16:creationId xmlns:a16="http://schemas.microsoft.com/office/drawing/2014/main" xmlns="" id="{701968E9-49E1-4840-B864-BF6979A6746F}"/>
              </a:ext>
            </a:extLst>
          </p:cNvPr>
          <p:cNvSpPr/>
          <p:nvPr/>
        </p:nvSpPr>
        <p:spPr>
          <a:xfrm>
            <a:off x="3033295" y="31750"/>
            <a:ext cx="8589211" cy="2481449"/>
          </a:xfrm>
          <a:prstGeom prst="rect">
            <a:avLst/>
          </a:prstGeom>
          <a:noFill/>
        </p:spPr>
        <p:txBody>
          <a:bodyPr wrap="none" lIns="91440" tIns="45720" rIns="91440" bIns="45720">
            <a:spAutoFit/>
          </a:bodyPr>
          <a:lstStyle/>
          <a:p>
            <a:pPr algn="ctr">
              <a:lnSpc>
                <a:spcPct val="150000"/>
              </a:lnSpc>
            </a:pP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Cô</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chào</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tạm</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biệt</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p>
          <a:p>
            <a:pPr algn="ctr">
              <a:lnSpc>
                <a:spcPct val="150000"/>
              </a:lnSpc>
            </a:pP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và</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hẹn</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gặp</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lại</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các</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em</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 </a:t>
            </a:r>
            <a:r>
              <a:rPr lang="en-US" sz="5400" b="1" i="1" cap="none" spc="0" dirty="0" err="1">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nhé</a:t>
            </a:r>
            <a:r>
              <a:rPr lang="en-US" sz="5400" b="1" i="1" cap="none" spc="0" dirty="0">
                <a:ln w="0"/>
                <a:solidFill>
                  <a:srgbClr val="D60093"/>
                </a:solidFill>
                <a:effectLst>
                  <a:outerShdw blurRad="38100" dist="25400" dir="5400000" algn="ctr" rotWithShape="0">
                    <a:srgbClr val="6E747A">
                      <a:alpha val="43000"/>
                    </a:srgbClr>
                  </a:outerShdw>
                </a:effectLst>
                <a:latin typeface="HP001 5 hàng" panose="020B0603050302020204" pitchFamily="34" charset="-93"/>
              </a:rPr>
              <a:t>!</a:t>
            </a:r>
          </a:p>
        </p:txBody>
      </p:sp>
    </p:spTree>
    <p:extLst>
      <p:ext uri="{BB962C8B-B14F-4D97-AF65-F5344CB8AC3E}">
        <p14:creationId xmlns:p14="http://schemas.microsoft.com/office/powerpoint/2010/main" val="302519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655</Words>
  <Application>Microsoft Office PowerPoint</Application>
  <PresentationFormat>Custom</PresentationFormat>
  <Paragraphs>78</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RichDadNamTran</dc:creator>
  <cp:lastModifiedBy>WIN</cp:lastModifiedBy>
  <cp:revision>43</cp:revision>
  <dcterms:created xsi:type="dcterms:W3CDTF">2021-09-04T11:39:36Z</dcterms:created>
  <dcterms:modified xsi:type="dcterms:W3CDTF">2021-10-19T00:59:08Z</dcterms:modified>
</cp:coreProperties>
</file>